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86" r:id="rId13"/>
    <p:sldId id="267" r:id="rId14"/>
    <p:sldId id="268" r:id="rId15"/>
    <p:sldId id="269" r:id="rId16"/>
    <p:sldId id="270" r:id="rId17"/>
    <p:sldId id="271" r:id="rId18"/>
    <p:sldId id="281" r:id="rId19"/>
    <p:sldId id="273" r:id="rId20"/>
    <p:sldId id="283" r:id="rId21"/>
    <p:sldId id="284" r:id="rId22"/>
    <p:sldId id="285" r:id="rId23"/>
    <p:sldId id="282" r:id="rId24"/>
    <p:sldId id="274" r:id="rId25"/>
    <p:sldId id="275" r:id="rId26"/>
    <p:sldId id="276" r:id="rId27"/>
    <p:sldId id="277" r:id="rId28"/>
    <p:sldId id="287" r:id="rId29"/>
    <p:sldId id="290" r:id="rId30"/>
    <p:sldId id="291" r:id="rId31"/>
    <p:sldId id="278" r:id="rId32"/>
    <p:sldId id="289"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414"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44932-3DB5-4084-8D5B-01FC0CF4DEE3}" type="datetimeFigureOut">
              <a:rPr lang="en-IN" smtClean="0"/>
              <a:t>21-08-2025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762F2-6C0F-4159-9453-EC7CCED3F7E8}" type="slidenum">
              <a:rPr lang="en-IN" smtClean="0"/>
              <a:t>‹#›</a:t>
            </a:fld>
            <a:endParaRPr lang="en-IN"/>
          </a:p>
        </p:txBody>
      </p:sp>
    </p:spTree>
    <p:extLst>
      <p:ext uri="{BB962C8B-B14F-4D97-AF65-F5344CB8AC3E}">
        <p14:creationId xmlns:p14="http://schemas.microsoft.com/office/powerpoint/2010/main" val="79795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407B00-6D23-46EA-B149-09F0464E441A}" type="slidenum">
              <a:rPr lang="en-IN" smtClean="0"/>
              <a:t>18</a:t>
            </a:fld>
            <a:endParaRPr lang="en-IN"/>
          </a:p>
        </p:txBody>
      </p:sp>
    </p:spTree>
    <p:extLst>
      <p:ext uri="{BB962C8B-B14F-4D97-AF65-F5344CB8AC3E}">
        <p14:creationId xmlns:p14="http://schemas.microsoft.com/office/powerpoint/2010/main" val="58507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12-June-2024</a:t>
            </a:r>
            <a:endParaRPr lang="en-IN" dirty="0"/>
          </a:p>
        </p:txBody>
      </p:sp>
      <p:sp>
        <p:nvSpPr>
          <p:cNvPr id="4" name="Slide Number Placeholder 3"/>
          <p:cNvSpPr>
            <a:spLocks noGrp="1"/>
          </p:cNvSpPr>
          <p:nvPr>
            <p:ph type="sldNum" sz="quarter" idx="10"/>
          </p:nvPr>
        </p:nvSpPr>
        <p:spPr/>
        <p:txBody>
          <a:bodyPr/>
          <a:lstStyle/>
          <a:p>
            <a:fld id="{6F407B00-6D23-46EA-B149-09F0464E441A}" type="slidenum">
              <a:rPr lang="en-IN" smtClean="0"/>
              <a:t>32</a:t>
            </a:fld>
            <a:endParaRPr lang="en-IN"/>
          </a:p>
        </p:txBody>
      </p:sp>
    </p:spTree>
    <p:extLst>
      <p:ext uri="{BB962C8B-B14F-4D97-AF65-F5344CB8AC3E}">
        <p14:creationId xmlns:p14="http://schemas.microsoft.com/office/powerpoint/2010/main" val="1945867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1B472A8-EEFB-42E4-9DD0-473D2F3CE479}"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3363638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B472A8-EEFB-42E4-9DD0-473D2F3CE479}"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190143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B472A8-EEFB-42E4-9DD0-473D2F3CE479}"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369829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B472A8-EEFB-42E4-9DD0-473D2F3CE479}"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317381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B472A8-EEFB-42E4-9DD0-473D2F3CE479}" type="datetimeFigureOut">
              <a:rPr lang="en-IN" smtClean="0"/>
              <a:t>21-08-2025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101871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1B472A8-EEFB-42E4-9DD0-473D2F3CE479}" type="datetimeFigureOut">
              <a:rPr lang="en-IN" smtClean="0"/>
              <a:t>21-08-2025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74443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1B472A8-EEFB-42E4-9DD0-473D2F3CE479}" type="datetimeFigureOut">
              <a:rPr lang="en-IN" smtClean="0"/>
              <a:t>21-08-2025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3746892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1B472A8-EEFB-42E4-9DD0-473D2F3CE479}" type="datetimeFigureOut">
              <a:rPr lang="en-IN" smtClean="0"/>
              <a:t>21-08-2025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52620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B472A8-EEFB-42E4-9DD0-473D2F3CE479}" type="datetimeFigureOut">
              <a:rPr lang="en-IN" smtClean="0"/>
              <a:t>21-08-2025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257712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B472A8-EEFB-42E4-9DD0-473D2F3CE479}" type="datetimeFigureOut">
              <a:rPr lang="en-IN" smtClean="0"/>
              <a:t>21-08-2025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4761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B472A8-EEFB-42E4-9DD0-473D2F3CE479}" type="datetimeFigureOut">
              <a:rPr lang="en-IN" smtClean="0"/>
              <a:t>21-08-2025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05C9BE-45C4-41D6-8B8C-43D2911F63FB}" type="slidenum">
              <a:rPr lang="en-IN" smtClean="0"/>
              <a:t>‹#›</a:t>
            </a:fld>
            <a:endParaRPr lang="en-IN"/>
          </a:p>
        </p:txBody>
      </p:sp>
    </p:spTree>
    <p:extLst>
      <p:ext uri="{BB962C8B-B14F-4D97-AF65-F5344CB8AC3E}">
        <p14:creationId xmlns:p14="http://schemas.microsoft.com/office/powerpoint/2010/main" val="3108962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472A8-EEFB-42E4-9DD0-473D2F3CE479}" type="datetimeFigureOut">
              <a:rPr lang="en-IN" smtClean="0"/>
              <a:t>21-08-2025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5C9BE-45C4-41D6-8B8C-43D2911F63FB}" type="slidenum">
              <a:rPr lang="en-IN" smtClean="0"/>
              <a:t>‹#›</a:t>
            </a:fld>
            <a:endParaRPr lang="en-IN"/>
          </a:p>
        </p:txBody>
      </p:sp>
    </p:spTree>
    <p:extLst>
      <p:ext uri="{BB962C8B-B14F-4D97-AF65-F5344CB8AC3E}">
        <p14:creationId xmlns:p14="http://schemas.microsoft.com/office/powerpoint/2010/main" val="183015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www.gst.gov.in/" TargetMode="External"/><Relationship Id="rId7" Type="http://schemas.openxmlformats.org/officeDocument/2006/relationships/hyperlink" Target="mailto:cbecmitra.helpdesk@icegate.gov.in"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einvoice1.gst.gov.in/" TargetMode="External"/><Relationship Id="rId5" Type="http://schemas.openxmlformats.org/officeDocument/2006/relationships/hyperlink" Target="https://ewaybillgst.gov.in/" TargetMode="External"/><Relationship Id="rId4" Type="http://schemas.openxmlformats.org/officeDocument/2006/relationships/hyperlink" Target="https://selfservice.gstsystem.i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t="-7000" b="-7000"/>
          </a:stretch>
        </a:blipFill>
        <a:effectLst/>
      </p:bgPr>
    </p:bg>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ision Plus - We Make It Happen">
            <a:extLst>
              <a:ext uri="{FF2B5EF4-FFF2-40B4-BE49-F238E27FC236}">
                <a16:creationId xmlns:a16="http://schemas.microsoft.com/office/drawing/2014/main" xmlns="" id="{1308F4C5-FB62-9F33-B778-F1041A7856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218474"/>
            <a:ext cx="6096000" cy="138985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2BC876F1-FE5D-F2CF-25A4-D8C937516246}"/>
              </a:ext>
            </a:extLst>
          </p:cNvPr>
          <p:cNvPicPr>
            <a:picLocks noChangeAspect="1"/>
          </p:cNvPicPr>
          <p:nvPr/>
        </p:nvPicPr>
        <p:blipFill>
          <a:blip r:embed="rId5"/>
          <a:stretch>
            <a:fillRect/>
          </a:stretch>
        </p:blipFill>
        <p:spPr>
          <a:xfrm>
            <a:off x="3048000" y="1798210"/>
            <a:ext cx="6419850" cy="4060662"/>
          </a:xfrm>
          <a:prstGeom prst="rect">
            <a:avLst/>
          </a:prstGeom>
          <a:ln>
            <a:noFill/>
          </a:ln>
          <a:effectLst>
            <a:outerShdw blurRad="44450" dist="27940" dir="5400000" algn="ctr">
              <a:srgbClr val="000000">
                <a:alpha val="32000"/>
              </a:srgbClr>
            </a:outerShdw>
          </a:effectLst>
        </p:spPr>
      </p:pic>
    </p:spTree>
    <p:extLst>
      <p:ext uri="{BB962C8B-B14F-4D97-AF65-F5344CB8AC3E}">
        <p14:creationId xmlns:p14="http://schemas.microsoft.com/office/powerpoint/2010/main" val="54996655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5415033" y="1381376"/>
            <a:ext cx="6243567" cy="5476624"/>
          </a:xfrm>
          <a:prstGeom prst="rect">
            <a:avLst/>
          </a:prstGeom>
          <a:effectLst>
            <a:softEdge rad="38100"/>
          </a:effectLst>
        </p:spPr>
      </p:pic>
      <p:sp>
        <p:nvSpPr>
          <p:cNvPr id="11" name="Title 3"/>
          <p:cNvSpPr txBox="1">
            <a:spLocks/>
          </p:cNvSpPr>
          <p:nvPr/>
        </p:nvSpPr>
        <p:spPr bwMode="gray">
          <a:xfrm>
            <a:off x="1500955" y="2972485"/>
            <a:ext cx="3502120" cy="1846659"/>
          </a:xfrm>
          <a:prstGeom prst="rect">
            <a:avLst/>
          </a:prstGeom>
          <a:noFill/>
          <a:ln w="9525">
            <a:solidFill>
              <a:sysClr val="window" lastClr="FFFFFF"/>
            </a:solidFill>
            <a:miter lim="800000"/>
            <a:headEnd/>
            <a:tailEnd/>
          </a:ln>
          <a:effectLst>
            <a:outerShdw blurRad="152400" dist="317500" dir="5400000" sx="90000" sy="-19000" rotWithShape="0">
              <a:prstClr val="black">
                <a:alpha val="15000"/>
              </a:prstClr>
            </a:outerShdw>
          </a:effectLst>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Arial" charset="0"/>
                <a:ea typeface="+mj-ea"/>
                <a:cs typeface="Arial" charset="0"/>
              </a:rPr>
              <a:t>Before GST implementation we had several type of taxes</a:t>
            </a:r>
            <a:r>
              <a:rPr kumimoji="0" lang="en-US" sz="2200" b="1" i="0" u="none" strike="noStrike" kern="1200" cap="none" spc="0" normalizeH="0" baseline="0" noProof="0" dirty="0" smtClean="0">
                <a:ln>
                  <a:noFill/>
                </a:ln>
                <a:solidFill>
                  <a:srgbClr val="FF0000"/>
                </a:solidFill>
                <a:effectLst/>
                <a:uLnTx/>
                <a:uFillTx/>
                <a:latin typeface="Arial" charset="0"/>
                <a:ea typeface="+mj-ea"/>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200" dirty="0" smtClean="0">
                <a:solidFill>
                  <a:srgbClr val="FF0000"/>
                </a:solidFill>
                <a:latin typeface="Arial" charset="0"/>
                <a:cs typeface="Arial" charset="0"/>
              </a:rPr>
              <a:t>Such as -----------------</a:t>
            </a:r>
            <a:r>
              <a:rPr kumimoji="0" lang="en-US" sz="3200" b="1" i="0" u="none" strike="noStrike" kern="1200" cap="none" spc="0" normalizeH="0" baseline="0" noProof="0" dirty="0">
                <a:ln>
                  <a:noFill/>
                </a:ln>
                <a:solidFill>
                  <a:srgbClr val="6D6E71"/>
                </a:solidFill>
                <a:effectLst/>
                <a:uLnTx/>
                <a:uFillTx/>
                <a:latin typeface="Arial" charset="0"/>
                <a:ea typeface="+mj-ea"/>
                <a:cs typeface="Arial" charset="0"/>
              </a:rPr>
              <a:t/>
            </a:r>
            <a:br>
              <a:rPr kumimoji="0" lang="en-US" sz="3200" b="1" i="0" u="none" strike="noStrike" kern="1200" cap="none" spc="0" normalizeH="0" baseline="0" noProof="0" dirty="0">
                <a:ln>
                  <a:noFill/>
                </a:ln>
                <a:solidFill>
                  <a:srgbClr val="6D6E71"/>
                </a:solidFill>
                <a:effectLst/>
                <a:uLnTx/>
                <a:uFillTx/>
                <a:latin typeface="Arial" charset="0"/>
                <a:ea typeface="+mj-ea"/>
                <a:cs typeface="Arial" charset="0"/>
              </a:rPr>
            </a:br>
            <a:endParaRPr kumimoji="0" lang="en-US" sz="32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7" name="Title 3"/>
          <p:cNvSpPr txBox="1">
            <a:spLocks/>
          </p:cNvSpPr>
          <p:nvPr/>
        </p:nvSpPr>
        <p:spPr bwMode="gray">
          <a:xfrm>
            <a:off x="0" y="816953"/>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latin typeface="Arial" charset="0"/>
                <a:cs typeface="Arial" charset="0"/>
              </a:rPr>
              <a:t>Existing Tax </a:t>
            </a:r>
            <a:r>
              <a:rPr lang="en-IN" dirty="0" smtClean="0">
                <a:solidFill>
                  <a:schemeClr val="bg1"/>
                </a:solidFill>
                <a:latin typeface="Arial" charset="0"/>
                <a:cs typeface="Arial" charset="0"/>
              </a:rPr>
              <a:t>Regime</a:t>
            </a:r>
            <a:endParaRPr lang="en-IN" dirty="0">
              <a:solidFill>
                <a:schemeClr val="bg1"/>
              </a:solidFill>
            </a:endParaRPr>
          </a:p>
        </p:txBody>
      </p:sp>
    </p:spTree>
    <p:extLst>
      <p:ext uri="{BB962C8B-B14F-4D97-AF65-F5344CB8AC3E}">
        <p14:creationId xmlns:p14="http://schemas.microsoft.com/office/powerpoint/2010/main" val="563823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txBox="1">
            <a:spLocks/>
          </p:cNvSpPr>
          <p:nvPr/>
        </p:nvSpPr>
        <p:spPr bwMode="gray">
          <a:xfrm>
            <a:off x="309562" y="1554220"/>
            <a:ext cx="5310188" cy="368818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goods and services tax (GST) is an indirect tax which is introduced on 1</a:t>
            </a:r>
            <a:r>
              <a:rPr kumimoji="0" lang="en-US" sz="1800" b="0" i="0" u="none" strike="noStrike" kern="1200" cap="none" spc="0" normalizeH="0" baseline="30000" noProof="0" dirty="0" smtClean="0">
                <a:ln>
                  <a:noFill/>
                </a:ln>
                <a:solidFill>
                  <a:sysClr val="windowText" lastClr="000000"/>
                </a:solidFill>
                <a:effectLst/>
                <a:uLnTx/>
                <a:uFillTx/>
                <a:latin typeface="Arial" pitchFamily="34" charset="0"/>
                <a:ea typeface="+mn-ea"/>
                <a:cs typeface="Arial" pitchFamily="34" charset="0"/>
              </a:rPr>
              <a:t>st</a:t>
            </a: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July’2017 replaced to certain taxes and it is applied to the cost of certain goods and services. The business adds the GST to the price of the product, and a customer who buys the product pays the sales price inclusive of the GST. The GST portion is collected by the business or seller and forwarded to the government. </a:t>
            </a: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pic>
        <p:nvPicPr>
          <p:cNvPr id="14" name="Picture 13"/>
          <p:cNvPicPr>
            <a:picLocks noChangeAspect="1"/>
          </p:cNvPicPr>
          <p:nvPr/>
        </p:nvPicPr>
        <p:blipFill>
          <a:blip r:embed="rId3"/>
          <a:stretch>
            <a:fillRect/>
          </a:stretch>
        </p:blipFill>
        <p:spPr>
          <a:xfrm>
            <a:off x="6112566" y="1382756"/>
            <a:ext cx="5850781" cy="4732294"/>
          </a:xfrm>
          <a:prstGeom prst="rect">
            <a:avLst/>
          </a:prstGeom>
          <a:effectLst>
            <a:softEdge rad="266700"/>
          </a:effectLst>
        </p:spPr>
      </p:pic>
      <p:sp>
        <p:nvSpPr>
          <p:cNvPr id="8" name="Title 3"/>
          <p:cNvSpPr txBox="1">
            <a:spLocks/>
          </p:cNvSpPr>
          <p:nvPr/>
        </p:nvSpPr>
        <p:spPr bwMode="gray">
          <a:xfrm>
            <a:off x="16566" y="79021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GST Implementation</a:t>
            </a:r>
          </a:p>
        </p:txBody>
      </p:sp>
    </p:spTree>
    <p:extLst>
      <p:ext uri="{BB962C8B-B14F-4D97-AF65-F5344CB8AC3E}">
        <p14:creationId xmlns:p14="http://schemas.microsoft.com/office/powerpoint/2010/main" val="673074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bwMode="gray">
          <a:xfrm>
            <a:off x="16566" y="79021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smtClean="0">
                <a:solidFill>
                  <a:schemeClr val="bg1"/>
                </a:solidFill>
              </a:rPr>
              <a:t>Benefits of GST Number</a:t>
            </a:r>
            <a:endParaRPr lang="en-IN" dirty="0">
              <a:solidFill>
                <a:schemeClr val="bg1"/>
              </a:solidFill>
            </a:endParaRPr>
          </a:p>
        </p:txBody>
      </p:sp>
      <p:sp>
        <p:nvSpPr>
          <p:cNvPr id="3" name="Rectangle 2"/>
          <p:cNvSpPr/>
          <p:nvPr/>
        </p:nvSpPr>
        <p:spPr>
          <a:xfrm>
            <a:off x="269875" y="1588744"/>
            <a:ext cx="6210300" cy="4524315"/>
          </a:xfrm>
          <a:prstGeom prst="rect">
            <a:avLst/>
          </a:prstGeom>
        </p:spPr>
        <p:txBody>
          <a:bodyPr wrap="square">
            <a:spAutoFit/>
          </a:bodyPr>
          <a:lstStyle/>
          <a:p>
            <a:pPr>
              <a:lnSpc>
                <a:spcPct val="150000"/>
              </a:lnSpc>
            </a:pPr>
            <a:r>
              <a:rPr lang="en-US" sz="2400" dirty="0"/>
              <a:t>#1 Easy to Use Online Procedure</a:t>
            </a:r>
            <a:r>
              <a:rPr lang="en-US" sz="2400" dirty="0" smtClean="0"/>
              <a:t>.</a:t>
            </a:r>
            <a:endParaRPr lang="en-US" sz="2400" dirty="0"/>
          </a:p>
          <a:p>
            <a:pPr>
              <a:lnSpc>
                <a:spcPct val="150000"/>
              </a:lnSpc>
            </a:pPr>
            <a:r>
              <a:rPr lang="en-US" sz="2400" dirty="0"/>
              <a:t>#2 Higher Threshold for Registration</a:t>
            </a:r>
            <a:r>
              <a:rPr lang="en-US" sz="2400" dirty="0" smtClean="0"/>
              <a:t>.</a:t>
            </a:r>
            <a:endParaRPr lang="en-US" sz="2400" dirty="0"/>
          </a:p>
          <a:p>
            <a:pPr>
              <a:lnSpc>
                <a:spcPct val="150000"/>
              </a:lnSpc>
            </a:pPr>
            <a:r>
              <a:rPr lang="en-US" sz="2400" dirty="0"/>
              <a:t>#3 Easy Transportation of Goods </a:t>
            </a:r>
            <a:r>
              <a:rPr lang="en-US" sz="2400" dirty="0" smtClean="0"/>
              <a:t>for</a:t>
            </a:r>
          </a:p>
          <a:p>
            <a:pPr>
              <a:lnSpc>
                <a:spcPct val="150000"/>
              </a:lnSpc>
            </a:pPr>
            <a:r>
              <a:rPr lang="en-US" sz="2400" dirty="0"/>
              <a:t> </a:t>
            </a:r>
            <a:r>
              <a:rPr lang="en-US" sz="2400" dirty="0" smtClean="0"/>
              <a:t>     </a:t>
            </a:r>
            <a:r>
              <a:rPr lang="en-US" sz="2400" dirty="0"/>
              <a:t>E- commerce Companies</a:t>
            </a:r>
            <a:r>
              <a:rPr lang="en-US" sz="2400" dirty="0" smtClean="0"/>
              <a:t>.</a:t>
            </a:r>
            <a:endParaRPr lang="en-US" sz="2400" dirty="0"/>
          </a:p>
          <a:p>
            <a:pPr>
              <a:lnSpc>
                <a:spcPct val="150000"/>
              </a:lnSpc>
            </a:pPr>
            <a:r>
              <a:rPr lang="en-US" sz="2400" dirty="0"/>
              <a:t>#4 More Systematized &amp; Regulated </a:t>
            </a:r>
            <a:endParaRPr lang="en-US" sz="2400" dirty="0" smtClean="0"/>
          </a:p>
          <a:p>
            <a:pPr>
              <a:lnSpc>
                <a:spcPct val="150000"/>
              </a:lnSpc>
            </a:pPr>
            <a:r>
              <a:rPr lang="en-US" sz="2400" dirty="0" smtClean="0"/>
              <a:t>Process</a:t>
            </a:r>
            <a:r>
              <a:rPr lang="en-US" sz="2400" dirty="0"/>
              <a:t>. </a:t>
            </a:r>
          </a:p>
          <a:p>
            <a:pPr>
              <a:lnSpc>
                <a:spcPct val="150000"/>
              </a:lnSpc>
            </a:pPr>
            <a:r>
              <a:rPr lang="en-US" sz="2400" dirty="0"/>
              <a:t>#5 More Efficient Logistics. ...</a:t>
            </a:r>
          </a:p>
          <a:p>
            <a:pPr>
              <a:lnSpc>
                <a:spcPct val="150000"/>
              </a:lnSpc>
            </a:pPr>
            <a:r>
              <a:rPr lang="en-US" sz="2400" dirty="0"/>
              <a:t>#6 No More “Tax on Tax” ...</a:t>
            </a:r>
            <a:endParaRPr lang="en-IN" sz="2400" dirty="0"/>
          </a:p>
        </p:txBody>
      </p:sp>
      <p:pic>
        <p:nvPicPr>
          <p:cNvPr id="24580" name="Picture 4" descr="What is GST? GST Verification |GST registration| Advantages and Benefits of  G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2656" y="1837978"/>
            <a:ext cx="6635993" cy="459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9735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gray">
          <a:xfrm>
            <a:off x="2012155" y="1949418"/>
            <a:ext cx="8224838" cy="193899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smtClean="0">
                <a:ln>
                  <a:noFill/>
                </a:ln>
                <a:solidFill>
                  <a:sysClr val="windowText" lastClr="000000"/>
                </a:solidFill>
                <a:effectLst/>
                <a:uLnTx/>
                <a:uFillTx/>
                <a:latin typeface="Arial" pitchFamily="34" charset="0"/>
                <a:ea typeface="+mn-ea"/>
                <a:cs typeface="Arial" pitchFamily="34" charset="0"/>
              </a:rPr>
              <a:t>A permanent account number (PAN) is a ten-character alphanumeric identifier, issued in the form of a laminated "PAN card", by the Indian Income Tax Department, to any "person" who applies for it or to whom the department allots the number without an application. </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0" name="Text Placeholder 4"/>
          <p:cNvSpPr txBox="1">
            <a:spLocks/>
          </p:cNvSpPr>
          <p:nvPr/>
        </p:nvSpPr>
        <p:spPr bwMode="gray">
          <a:xfrm>
            <a:off x="4930015" y="1378226"/>
            <a:ext cx="2411690" cy="276999"/>
          </a:xfrm>
          <a:prstGeom prst="rect">
            <a:avLst/>
          </a:prstGeom>
          <a:noFill/>
          <a:ln w="9525">
            <a:noFill/>
            <a:miter lim="800000"/>
            <a:headEnd/>
            <a:tailEnd/>
          </a:ln>
          <a:effectLst/>
          <a:scene3d>
            <a:camera prst="orthographicFront">
              <a:rot lat="0" lon="0" rev="0"/>
            </a:camera>
            <a:lightRig rig="contrasting" dir="t">
              <a:rot lat="0" lon="0" rev="7800000"/>
            </a:lightRig>
          </a:scene3d>
          <a:sp3d>
            <a:bevelT w="139700" h="139700"/>
          </a:sp3d>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Clr>
                <a:schemeClr val="bg2"/>
              </a:buClr>
              <a:buSzPct val="120000"/>
              <a:buFont typeface="Wingdings" pitchFamily="2" charset="2"/>
              <a:buNone/>
              <a:defRPr lang="en-US" b="1" kern="1200">
                <a:solidFill>
                  <a:schemeClr val="bg2"/>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
                <a:srgbClr val="E31837"/>
              </a:buClr>
              <a:buSzPct val="120000"/>
              <a:buFont typeface="Wingdings" pitchFamily="2" charset="2"/>
              <a:buNone/>
              <a:tabLst/>
              <a:defRPr/>
            </a:pPr>
            <a:r>
              <a:rPr kumimoji="0" lang="en-IN" sz="1800" b="1" i="0" u="none" strike="noStrike" kern="1200" cap="none" spc="0" normalizeH="0" baseline="0" noProof="0" dirty="0" smtClean="0">
                <a:ln>
                  <a:noFill/>
                </a:ln>
                <a:solidFill>
                  <a:srgbClr val="E31837"/>
                </a:solidFill>
                <a:effectLst/>
                <a:uLnTx/>
                <a:uFillTx/>
                <a:latin typeface="Arial" pitchFamily="34" charset="0"/>
                <a:ea typeface="+mn-ea"/>
                <a:cs typeface="Arial" pitchFamily="34" charset="0"/>
              </a:rPr>
              <a:t>Know about pan card</a:t>
            </a:r>
            <a:endParaRPr kumimoji="0" lang="en-IN" sz="1800" b="1" i="0" u="none" strike="noStrike" kern="1200" cap="none" spc="0" normalizeH="0" baseline="0" noProof="0" dirty="0">
              <a:ln>
                <a:noFill/>
              </a:ln>
              <a:solidFill>
                <a:srgbClr val="E31837"/>
              </a:solidFill>
              <a:effectLst/>
              <a:uLnTx/>
              <a:uFillTx/>
              <a:latin typeface="Arial" pitchFamily="34" charset="0"/>
              <a:ea typeface="+mn-ea"/>
              <a:cs typeface="Arial" pitchFamily="34" charset="0"/>
            </a:endParaRPr>
          </a:p>
        </p:txBody>
      </p:sp>
      <p:pic>
        <p:nvPicPr>
          <p:cNvPr id="11" name="Picture 10"/>
          <p:cNvPicPr>
            <a:picLocks noChangeAspect="1"/>
          </p:cNvPicPr>
          <p:nvPr/>
        </p:nvPicPr>
        <p:blipFill>
          <a:blip r:embed="rId3"/>
          <a:stretch>
            <a:fillRect/>
          </a:stretch>
        </p:blipFill>
        <p:spPr>
          <a:xfrm>
            <a:off x="3225971" y="3213160"/>
            <a:ext cx="5461376" cy="3473390"/>
          </a:xfrm>
          <a:prstGeom prst="rect">
            <a:avLst/>
          </a:prstGeom>
        </p:spPr>
      </p:pic>
      <p:sp>
        <p:nvSpPr>
          <p:cNvPr id="7" name="Title 3"/>
          <p:cNvSpPr txBox="1">
            <a:spLocks/>
          </p:cNvSpPr>
          <p:nvPr/>
        </p:nvSpPr>
        <p:spPr bwMode="gray">
          <a:xfrm>
            <a:off x="0" y="574837"/>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Pan Card	</a:t>
            </a:r>
          </a:p>
        </p:txBody>
      </p:sp>
    </p:spTree>
    <p:extLst>
      <p:ext uri="{BB962C8B-B14F-4D97-AF65-F5344CB8AC3E}">
        <p14:creationId xmlns:p14="http://schemas.microsoft.com/office/powerpoint/2010/main" val="3673897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txBox="1">
            <a:spLocks/>
          </p:cNvSpPr>
          <p:nvPr/>
        </p:nvSpPr>
        <p:spPr bwMode="gray">
          <a:xfrm>
            <a:off x="2424118" y="4156561"/>
            <a:ext cx="8446799" cy="384720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PAN (or PAN number) is a ten-character long alpha-numeric unique identifier.</a:t>
            </a: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first five characters are letters (in uppercase by default), followed by four numerals, and the last  character is a letter.</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first three characters of the code are three letters forming a sequence of alphabets letters from AAA to ZZZ</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fourth character identifies the type of holder of the card. Each holder type is uniquely defined by a letter from the list below:</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Where the fourth character is "P" or of the name of the entity, trust, society, or </a:t>
            </a:r>
            <a:r>
              <a:rPr kumimoji="0" lang="en-US" sz="1200" b="0" i="0" u="none" strike="noStrike" kern="1200" cap="none" spc="0" normalizeH="0" baseline="0" noProof="0" dirty="0" err="1" smtClean="0">
                <a:ln>
                  <a:noFill/>
                </a:ln>
                <a:solidFill>
                  <a:sysClr val="windowText" lastClr="000000"/>
                </a:solidFill>
                <a:effectLst/>
                <a:uLnTx/>
                <a:uFillTx/>
                <a:latin typeface="Arial" pitchFamily="34" charset="0"/>
                <a:ea typeface="+mn-ea"/>
                <a:cs typeface="Arial" pitchFamily="34" charset="0"/>
              </a:rPr>
              <a:t>organisation</a:t>
            </a:r>
            <a:r>
              <a:rPr kumimoji="0" lang="en-US"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in the case of a company/HUF/firm/AOP/trust/BOI/local authority/artificial judicial person/government, where the fourth character is "C", "H", "F", "A", "T", "B", "L", "J", "G".</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6" name="Title 3"/>
          <p:cNvSpPr txBox="1">
            <a:spLocks/>
          </p:cNvSpPr>
          <p:nvPr/>
        </p:nvSpPr>
        <p:spPr bwMode="gray">
          <a:xfrm>
            <a:off x="0" y="574837"/>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Pan Card	 Number </a:t>
            </a:r>
            <a:r>
              <a:rPr lang="en-IN" dirty="0" smtClean="0">
                <a:solidFill>
                  <a:schemeClr val="bg1"/>
                </a:solidFill>
              </a:rPr>
              <a:t>Structure</a:t>
            </a:r>
            <a:endParaRPr lang="en-IN" dirty="0">
              <a:solidFill>
                <a:schemeClr val="bg1"/>
              </a:solidFill>
            </a:endParaRPr>
          </a:p>
        </p:txBody>
      </p:sp>
      <p:pic>
        <p:nvPicPr>
          <p:cNvPr id="2" name="Picture 1"/>
          <p:cNvPicPr>
            <a:picLocks noChangeAspect="1"/>
          </p:cNvPicPr>
          <p:nvPr/>
        </p:nvPicPr>
        <p:blipFill>
          <a:blip r:embed="rId3"/>
          <a:stretch>
            <a:fillRect/>
          </a:stretch>
        </p:blipFill>
        <p:spPr>
          <a:xfrm>
            <a:off x="2424118" y="1235558"/>
            <a:ext cx="8446799" cy="2752725"/>
          </a:xfrm>
          <a:prstGeom prst="rect">
            <a:avLst/>
          </a:prstGeom>
          <a:ln>
            <a:solidFill>
              <a:srgbClr val="002060"/>
            </a:solidFill>
          </a:ln>
          <a:effectLst>
            <a:glow rad="63500">
              <a:schemeClr val="accent5">
                <a:satMod val="175000"/>
                <a:alpha val="40000"/>
              </a:schemeClr>
            </a:glow>
          </a:effectLst>
        </p:spPr>
      </p:pic>
    </p:spTree>
    <p:extLst>
      <p:ext uri="{BB962C8B-B14F-4D97-AF65-F5344CB8AC3E}">
        <p14:creationId xmlns:p14="http://schemas.microsoft.com/office/powerpoint/2010/main" val="2868937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bwMode="gray">
          <a:xfrm>
            <a:off x="1524257" y="1264137"/>
            <a:ext cx="8446799" cy="584775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fourth character identifies the type of holder of the card. Each holder type is uniquely defined by a letter from the list below:</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A — Association of persons (AOP)</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B — Body of individuals (BOI)</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 — Company</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 — Firm</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 — Government</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H — HUF (Hindu undivided family)</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L — Local authority</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J — Artificial juridical person</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P — Individual or Person</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 — Trust (AOP)</a:t>
            </a: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fifth character of the PAN is the first character of either:</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of the surname or last name of the person, in the case of a "personal" PAN card.</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last character is an alphabetic digit used as a check-sum.</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4" name="Title 3"/>
          <p:cNvSpPr txBox="1">
            <a:spLocks/>
          </p:cNvSpPr>
          <p:nvPr/>
        </p:nvSpPr>
        <p:spPr bwMode="gray">
          <a:xfrm>
            <a:off x="0" y="574837"/>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Pan Card	 Number </a:t>
            </a:r>
            <a:r>
              <a:rPr lang="en-IN" dirty="0" smtClean="0">
                <a:solidFill>
                  <a:schemeClr val="bg1"/>
                </a:solidFill>
              </a:rPr>
              <a:t>Structure</a:t>
            </a:r>
            <a:endParaRPr lang="en-IN" dirty="0">
              <a:solidFill>
                <a:schemeClr val="bg1"/>
              </a:solidFill>
            </a:endParaRPr>
          </a:p>
        </p:txBody>
      </p:sp>
    </p:spTree>
    <p:extLst>
      <p:ext uri="{BB962C8B-B14F-4D97-AF65-F5344CB8AC3E}">
        <p14:creationId xmlns:p14="http://schemas.microsoft.com/office/powerpoint/2010/main" val="32229259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txBox="1">
            <a:spLocks/>
          </p:cNvSpPr>
          <p:nvPr/>
        </p:nvSpPr>
        <p:spPr bwMode="gray">
          <a:xfrm>
            <a:off x="1889195" y="1710798"/>
            <a:ext cx="8496118" cy="15388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Every assessee (Taxpayer)</a:t>
            </a:r>
            <a:r>
              <a:rPr kumimoji="0" lang="en-US" sz="1800" b="0" i="0" u="none" strike="noStrike" kern="1200" cap="none" spc="0" normalizeH="0" noProof="0" dirty="0" smtClean="0">
                <a:ln>
                  <a:noFill/>
                </a:ln>
                <a:solidFill>
                  <a:sysClr val="windowText" lastClr="000000"/>
                </a:solidFill>
                <a:effectLst/>
                <a:uLnTx/>
                <a:uFillTx/>
                <a:latin typeface="Arial" pitchFamily="34" charset="0"/>
                <a:ea typeface="+mn-ea"/>
                <a:cs typeface="Arial" pitchFamily="34" charset="0"/>
              </a:rPr>
              <a:t> </a:t>
            </a: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will be given a state-wise PAN-based Goods and Services Taxpayer Identification Number (GSTIN) which will be of 15 digits</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6" name="Title 3"/>
          <p:cNvSpPr txBox="1">
            <a:spLocks/>
          </p:cNvSpPr>
          <p:nvPr/>
        </p:nvSpPr>
        <p:spPr bwMode="gray">
          <a:xfrm>
            <a:off x="0" y="998432"/>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GST Identification Number Format</a:t>
            </a:r>
          </a:p>
        </p:txBody>
      </p:sp>
      <p:pic>
        <p:nvPicPr>
          <p:cNvPr id="9" name="Picture 8"/>
          <p:cNvPicPr>
            <a:picLocks noChangeAspect="1"/>
          </p:cNvPicPr>
          <p:nvPr/>
        </p:nvPicPr>
        <p:blipFill>
          <a:blip r:embed="rId3"/>
          <a:stretch>
            <a:fillRect/>
          </a:stretch>
        </p:blipFill>
        <p:spPr>
          <a:xfrm>
            <a:off x="209483" y="2480240"/>
            <a:ext cx="7002686" cy="4191016"/>
          </a:xfrm>
          <a:prstGeom prst="rect">
            <a:avLst/>
          </a:prstGeom>
          <a:solidFill>
            <a:schemeClr val="bg1">
              <a:lumMod val="85000"/>
            </a:schemeClr>
          </a:solidFill>
          <a:effectLst>
            <a:outerShdw blurRad="50800" dist="38100" dir="16200000" rotWithShape="0">
              <a:prstClr val="black">
                <a:alpha val="40000"/>
              </a:prstClr>
            </a:outerShdw>
          </a:effectLst>
        </p:spPr>
      </p:pic>
      <p:pic>
        <p:nvPicPr>
          <p:cNvPr id="10242" name="Picture 2" descr="State Codes as per GST – india-gst.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194" y="2402127"/>
            <a:ext cx="4648832" cy="426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8026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bwMode="gray">
          <a:xfrm>
            <a:off x="2252463" y="1746042"/>
            <a:ext cx="7916441" cy="49244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Every assessee will be given a state-wise PAN-based Goods and Services Taxpayer Identification Number (GSTIN) which will be of 15 digits </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First, two digits of the GSTIN will be representing the state code according to Indian Census 2011. Which says that every state will have a unique two digit code like for example “27” for Maharashtra and “10” for Bihar</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Next ten digits of GSTIN will be the PAN number of the taxpayer</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13th digit indicates the number of registrations an entity has within a state for the same PAN</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It will be an alpha-numeric number (first 1-9 and then A-Z) and will be assigned on the basis of a number of registrations a legal entity (having the same PAN) has within one state</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fourteenth digit at present has no use and therefore will be “Z” by default</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The last digit will be a check sum code which will be used for identification of errors by the means of sum up</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0" name="Text Placeholder 4"/>
          <p:cNvSpPr txBox="1">
            <a:spLocks/>
          </p:cNvSpPr>
          <p:nvPr/>
        </p:nvSpPr>
        <p:spPr bwMode="gray">
          <a:xfrm>
            <a:off x="2579640" y="1421639"/>
            <a:ext cx="4553590"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Clr>
                <a:schemeClr val="bg2"/>
              </a:buClr>
              <a:buSzPct val="120000"/>
              <a:buFont typeface="Wingdings" pitchFamily="2" charset="2"/>
              <a:buNone/>
              <a:defRPr lang="en-US" b="1" kern="1200">
                <a:solidFill>
                  <a:schemeClr val="bg2"/>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
                <a:srgbClr val="E31837"/>
              </a:buClr>
              <a:buSzPct val="120000"/>
              <a:buFont typeface="Wingdings" pitchFamily="2" charset="2"/>
              <a:buNone/>
              <a:tabLst/>
              <a:defRPr/>
            </a:pPr>
            <a:r>
              <a:rPr kumimoji="0" lang="en-IN" sz="1800" b="1" i="0" u="sng" strike="noStrike" kern="1200" cap="none" spc="0" normalizeH="0" baseline="0" noProof="0" smtClean="0">
                <a:ln>
                  <a:noFill/>
                </a:ln>
                <a:solidFill>
                  <a:srgbClr val="E31837"/>
                </a:solidFill>
                <a:effectLst/>
                <a:uLnTx/>
                <a:uFillTx/>
                <a:latin typeface="Arial" pitchFamily="34" charset="0"/>
                <a:ea typeface="+mn-ea"/>
                <a:cs typeface="Arial" pitchFamily="34" charset="0"/>
              </a:rPr>
              <a:t>Description</a:t>
            </a:r>
            <a:r>
              <a:rPr kumimoji="0" lang="en-IN" sz="1800" b="1" i="0" u="none" strike="noStrike" kern="1200" cap="none" spc="0" normalizeH="0" baseline="0" noProof="0" smtClean="0">
                <a:ln>
                  <a:noFill/>
                </a:ln>
                <a:solidFill>
                  <a:srgbClr val="E31837"/>
                </a:solidFill>
                <a:effectLst/>
                <a:uLnTx/>
                <a:uFillTx/>
                <a:latin typeface="Arial" pitchFamily="34" charset="0"/>
                <a:ea typeface="+mn-ea"/>
                <a:cs typeface="Arial" pitchFamily="34" charset="0"/>
              </a:rPr>
              <a:t>	</a:t>
            </a:r>
            <a:endParaRPr kumimoji="0" lang="en-IN" sz="1800" b="1" i="0" u="none" strike="noStrike" kern="1200" cap="none" spc="0" normalizeH="0" baseline="0" noProof="0" dirty="0">
              <a:ln>
                <a:noFill/>
              </a:ln>
              <a:solidFill>
                <a:srgbClr val="E31837"/>
              </a:solidFill>
              <a:effectLst/>
              <a:uLnTx/>
              <a:uFillTx/>
              <a:latin typeface="Arial" pitchFamily="34" charset="0"/>
              <a:ea typeface="+mn-ea"/>
              <a:cs typeface="Arial" pitchFamily="34" charset="0"/>
            </a:endParaRPr>
          </a:p>
        </p:txBody>
      </p:sp>
      <p:sp>
        <p:nvSpPr>
          <p:cNvPr id="7" name="Title 3"/>
          <p:cNvSpPr txBox="1">
            <a:spLocks/>
          </p:cNvSpPr>
          <p:nvPr/>
        </p:nvSpPr>
        <p:spPr bwMode="gray">
          <a:xfrm>
            <a:off x="0" y="881792"/>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defRPr/>
            </a:pPr>
            <a:r>
              <a:rPr lang="en-IN" dirty="0">
                <a:solidFill>
                  <a:schemeClr val="bg1"/>
                </a:solidFill>
              </a:rPr>
              <a:t>GST Identification </a:t>
            </a:r>
            <a:r>
              <a:rPr lang="en-IN" dirty="0" smtClean="0">
                <a:solidFill>
                  <a:schemeClr val="bg1"/>
                </a:solidFill>
              </a:rPr>
              <a:t>Number</a:t>
            </a:r>
            <a:endParaRPr lang="en-IN" dirty="0">
              <a:solidFill>
                <a:schemeClr val="bg1"/>
              </a:solidFill>
            </a:endParaRPr>
          </a:p>
        </p:txBody>
      </p:sp>
    </p:spTree>
    <p:extLst>
      <p:ext uri="{BB962C8B-B14F-4D97-AF65-F5344CB8AC3E}">
        <p14:creationId xmlns:p14="http://schemas.microsoft.com/office/powerpoint/2010/main" val="87332201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Straight Arrow Connector 124"/>
          <p:cNvCxnSpPr/>
          <p:nvPr/>
        </p:nvCxnSpPr>
        <p:spPr>
          <a:xfrm flipH="1">
            <a:off x="6892222" y="5423619"/>
            <a:ext cx="1806" cy="62656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p:cNvCxnSpPr/>
          <p:nvPr/>
        </p:nvCxnSpPr>
        <p:spPr>
          <a:xfrm rot="10800000" flipV="1">
            <a:off x="9425268" y="5890178"/>
            <a:ext cx="1207735" cy="216644"/>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rot="16200000" flipH="1">
            <a:off x="9872775" y="4207101"/>
            <a:ext cx="895554" cy="75791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rot="16200000" flipH="1">
            <a:off x="10303610" y="2645227"/>
            <a:ext cx="895554" cy="75791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rot="16200000" flipH="1">
            <a:off x="8617659" y="2688939"/>
            <a:ext cx="895554" cy="75791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rot="16200000" flipH="1">
            <a:off x="6864498" y="3189814"/>
            <a:ext cx="1048212" cy="78332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16200000" flipH="1">
            <a:off x="5149024" y="3231859"/>
            <a:ext cx="1048212" cy="78332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74508" y="1272389"/>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flipV="1">
            <a:off x="1889195" y="268458"/>
            <a:ext cx="10302805"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9" descr="Vision Plus - We Make It Hap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201" y="6593815"/>
            <a:ext cx="992579" cy="261610"/>
          </a:xfrm>
          <a:prstGeom prst="rect">
            <a:avLst/>
          </a:prstGeom>
        </p:spPr>
        <p:txBody>
          <a:bodyPr wrap="none">
            <a:spAutoFit/>
          </a:bodyPr>
          <a:lstStyle/>
          <a:p>
            <a:r>
              <a:rPr lang="en-IN" sz="1100" dirty="0" smtClean="0">
                <a:solidFill>
                  <a:srgbClr val="6C757D"/>
                </a:solidFill>
                <a:latin typeface="system-ui"/>
              </a:rPr>
              <a:t>17-J</a:t>
            </a:r>
            <a:r>
              <a:rPr lang="en-IN" sz="1100" b="0" i="0" dirty="0" smtClean="0">
                <a:solidFill>
                  <a:srgbClr val="6C757D"/>
                </a:solidFill>
                <a:effectLst/>
                <a:latin typeface="system-ui"/>
              </a:rPr>
              <a:t>uly 2024</a:t>
            </a:r>
            <a:endParaRPr lang="en-IN" sz="1100" dirty="0"/>
          </a:p>
        </p:txBody>
      </p:sp>
      <p:pic>
        <p:nvPicPr>
          <p:cNvPr id="17" name="Picture 9" descr="Vision Plus - We Make It Hap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0552" y="6441725"/>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flipV="1">
            <a:off x="-21386" y="6523799"/>
            <a:ext cx="10318938" cy="7001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Arrow Connector 5"/>
          <p:cNvCxnSpPr/>
          <p:nvPr/>
        </p:nvCxnSpPr>
        <p:spPr>
          <a:xfrm>
            <a:off x="5972175" y="314176"/>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12490" y="1913554"/>
            <a:ext cx="11602091" cy="29205"/>
          </a:xfrm>
          <a:prstGeom prst="line">
            <a:avLst/>
          </a:prstGeom>
          <a:ln w="38100">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sp>
        <p:nvSpPr>
          <p:cNvPr id="11" name="Rounded Rectangle 10"/>
          <p:cNvSpPr/>
          <p:nvPr/>
        </p:nvSpPr>
        <p:spPr>
          <a:xfrm>
            <a:off x="2637242" y="1089879"/>
            <a:ext cx="6593206" cy="417818"/>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solidFill>
                  <a:schemeClr val="bg1"/>
                </a:solidFill>
              </a:rPr>
              <a:t>Type of Taxpayers &amp; Returns applicability </a:t>
            </a:r>
            <a:endParaRPr lang="en-IN" sz="2800" b="1" dirty="0">
              <a:solidFill>
                <a:schemeClr val="bg1"/>
              </a:solidFill>
            </a:endParaRPr>
          </a:p>
        </p:txBody>
      </p:sp>
      <p:cxnSp>
        <p:nvCxnSpPr>
          <p:cNvPr id="24" name="Straight Arrow Connector 23"/>
          <p:cNvCxnSpPr/>
          <p:nvPr/>
        </p:nvCxnSpPr>
        <p:spPr>
          <a:xfrm>
            <a:off x="524917" y="1928157"/>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73432" y="2623226"/>
            <a:ext cx="1385291"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Regular</a:t>
            </a:r>
            <a:endParaRPr lang="en-IN" b="1" dirty="0">
              <a:solidFill>
                <a:schemeClr val="bg1"/>
              </a:solidFill>
            </a:endParaRPr>
          </a:p>
        </p:txBody>
      </p:sp>
      <p:sp>
        <p:nvSpPr>
          <p:cNvPr id="29" name="Rounded Rectangle 28"/>
          <p:cNvSpPr/>
          <p:nvPr/>
        </p:nvSpPr>
        <p:spPr>
          <a:xfrm>
            <a:off x="1763698" y="2642331"/>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Casual</a:t>
            </a:r>
            <a:endParaRPr lang="en-IN" b="1" dirty="0">
              <a:solidFill>
                <a:schemeClr val="bg1"/>
              </a:solidFill>
            </a:endParaRPr>
          </a:p>
        </p:txBody>
      </p:sp>
      <p:cxnSp>
        <p:nvCxnSpPr>
          <p:cNvPr id="30" name="Straight Arrow Connector 29"/>
          <p:cNvCxnSpPr/>
          <p:nvPr/>
        </p:nvCxnSpPr>
        <p:spPr>
          <a:xfrm>
            <a:off x="2489611" y="1932523"/>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252250" y="1928432"/>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3533793" y="2623225"/>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SEZ</a:t>
            </a:r>
            <a:endParaRPr lang="en-IN" b="1" dirty="0">
              <a:solidFill>
                <a:schemeClr val="bg1"/>
              </a:solidFill>
            </a:endParaRPr>
          </a:p>
        </p:txBody>
      </p:sp>
      <p:sp>
        <p:nvSpPr>
          <p:cNvPr id="33" name="Rounded Rectangle 32"/>
          <p:cNvSpPr/>
          <p:nvPr/>
        </p:nvSpPr>
        <p:spPr>
          <a:xfrm>
            <a:off x="5239615" y="2606366"/>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Composition</a:t>
            </a:r>
            <a:endParaRPr lang="en-IN" b="1" dirty="0">
              <a:solidFill>
                <a:schemeClr val="bg1"/>
              </a:solidFill>
            </a:endParaRPr>
          </a:p>
        </p:txBody>
      </p:sp>
      <p:cxnSp>
        <p:nvCxnSpPr>
          <p:cNvPr id="34" name="Straight Arrow Connector 33"/>
          <p:cNvCxnSpPr/>
          <p:nvPr/>
        </p:nvCxnSpPr>
        <p:spPr>
          <a:xfrm>
            <a:off x="5988262" y="1928432"/>
            <a:ext cx="6647" cy="64116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945437" y="2606366"/>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ISD</a:t>
            </a:r>
            <a:endParaRPr lang="en-IN" b="1" dirty="0">
              <a:solidFill>
                <a:schemeClr val="bg1"/>
              </a:solidFill>
            </a:endParaRPr>
          </a:p>
        </p:txBody>
      </p:sp>
      <p:cxnSp>
        <p:nvCxnSpPr>
          <p:cNvPr id="36" name="Straight Arrow Connector 35"/>
          <p:cNvCxnSpPr/>
          <p:nvPr/>
        </p:nvCxnSpPr>
        <p:spPr>
          <a:xfrm flipH="1">
            <a:off x="7722468" y="1928157"/>
            <a:ext cx="1806" cy="62656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651259" y="2594570"/>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NRTP</a:t>
            </a:r>
            <a:endParaRPr lang="en-IN" b="1" dirty="0">
              <a:solidFill>
                <a:schemeClr val="bg1"/>
              </a:solidFill>
            </a:endParaRPr>
          </a:p>
        </p:txBody>
      </p:sp>
      <p:cxnSp>
        <p:nvCxnSpPr>
          <p:cNvPr id="38" name="Straight Arrow Connector 37"/>
          <p:cNvCxnSpPr/>
          <p:nvPr/>
        </p:nvCxnSpPr>
        <p:spPr>
          <a:xfrm>
            <a:off x="9282113" y="1928157"/>
            <a:ext cx="2455" cy="62656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0360729" y="2583453"/>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TDS</a:t>
            </a:r>
            <a:endParaRPr lang="en-IN" b="1" dirty="0">
              <a:solidFill>
                <a:schemeClr val="bg1"/>
              </a:solidFill>
            </a:endParaRPr>
          </a:p>
        </p:txBody>
      </p:sp>
      <p:cxnSp>
        <p:nvCxnSpPr>
          <p:cNvPr id="41" name="Straight Arrow Connector 40"/>
          <p:cNvCxnSpPr/>
          <p:nvPr/>
        </p:nvCxnSpPr>
        <p:spPr>
          <a:xfrm>
            <a:off x="11053112" y="1913555"/>
            <a:ext cx="0" cy="60246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098122" y="1913554"/>
            <a:ext cx="0" cy="3481522"/>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flipV="1">
            <a:off x="11404600" y="3668918"/>
            <a:ext cx="693522" cy="648106"/>
          </a:xfrm>
          <a:prstGeom prst="bentConnector3">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9900442" y="4102840"/>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rPr>
              <a:t>TCS</a:t>
            </a:r>
            <a:endParaRPr lang="en-IN" b="1" dirty="0">
              <a:solidFill>
                <a:schemeClr val="bg1"/>
              </a:solidFill>
            </a:endParaRPr>
          </a:p>
        </p:txBody>
      </p:sp>
      <p:sp>
        <p:nvSpPr>
          <p:cNvPr id="58" name="Rounded Rectangle 57"/>
          <p:cNvSpPr/>
          <p:nvPr/>
        </p:nvSpPr>
        <p:spPr>
          <a:xfrm>
            <a:off x="9939480" y="5795166"/>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UIN Holders</a:t>
            </a:r>
            <a:endParaRPr lang="en-IN" b="1" dirty="0">
              <a:solidFill>
                <a:schemeClr val="bg1"/>
              </a:solidFill>
            </a:endParaRPr>
          </a:p>
        </p:txBody>
      </p:sp>
      <p:cxnSp>
        <p:nvCxnSpPr>
          <p:cNvPr id="65" name="Elbow Connector 64"/>
          <p:cNvCxnSpPr/>
          <p:nvPr/>
        </p:nvCxnSpPr>
        <p:spPr>
          <a:xfrm rot="16200000" flipH="1">
            <a:off x="395629" y="3280200"/>
            <a:ext cx="1048212" cy="783323"/>
          </a:xfrm>
          <a:prstGeom prst="bentConnector3">
            <a:avLst/>
          </a:prstGeom>
          <a:ln w="38100">
            <a:solidFill>
              <a:schemeClr val="accent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rot="10800000" flipV="1">
            <a:off x="11423905" y="5395076"/>
            <a:ext cx="693522" cy="648106"/>
          </a:xfrm>
          <a:prstGeom prst="bentConnector3">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496258" y="3174594"/>
            <a:ext cx="0" cy="494323"/>
          </a:xfrm>
          <a:prstGeom prst="line">
            <a:avLst/>
          </a:prstGeom>
          <a:ln w="28575">
            <a:solidFill>
              <a:schemeClr val="accent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559253" y="3654315"/>
            <a:ext cx="3877978" cy="14602"/>
          </a:xfrm>
          <a:prstGeom prst="line">
            <a:avLst/>
          </a:prstGeom>
          <a:ln w="38100">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434873" y="3155488"/>
            <a:ext cx="0" cy="514870"/>
          </a:xfrm>
          <a:prstGeom prst="line">
            <a:avLst/>
          </a:prstGeom>
          <a:ln w="38100">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630836" y="4239036"/>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GSTR-1</a:t>
            </a:r>
            <a:endParaRPr lang="en-IN" sz="1400" b="1" dirty="0">
              <a:solidFill>
                <a:schemeClr val="bg1"/>
              </a:solidFill>
            </a:endParaRPr>
          </a:p>
        </p:txBody>
      </p:sp>
      <p:sp>
        <p:nvSpPr>
          <p:cNvPr id="94" name="Rounded Rectangle 93"/>
          <p:cNvSpPr/>
          <p:nvPr/>
        </p:nvSpPr>
        <p:spPr>
          <a:xfrm>
            <a:off x="659921" y="4705663"/>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GSTR-2A</a:t>
            </a:r>
            <a:endParaRPr lang="en-IN" sz="1400" b="1" dirty="0">
              <a:solidFill>
                <a:schemeClr val="bg1"/>
              </a:solidFill>
            </a:endParaRPr>
          </a:p>
        </p:txBody>
      </p:sp>
      <p:sp>
        <p:nvSpPr>
          <p:cNvPr id="95" name="Rounded Rectangle 94"/>
          <p:cNvSpPr/>
          <p:nvPr/>
        </p:nvSpPr>
        <p:spPr>
          <a:xfrm>
            <a:off x="2349696" y="5221948"/>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GSTR-10</a:t>
            </a:r>
            <a:endParaRPr lang="en-IN" sz="1400" b="1" dirty="0">
              <a:solidFill>
                <a:schemeClr val="bg1"/>
              </a:solidFill>
            </a:endParaRPr>
          </a:p>
        </p:txBody>
      </p:sp>
      <p:sp>
        <p:nvSpPr>
          <p:cNvPr id="96" name="Rounded Rectangle 95"/>
          <p:cNvSpPr/>
          <p:nvPr/>
        </p:nvSpPr>
        <p:spPr>
          <a:xfrm>
            <a:off x="2333493" y="4695681"/>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GSTR-9C</a:t>
            </a:r>
            <a:endParaRPr lang="en-IN" sz="1400" b="1" dirty="0">
              <a:solidFill>
                <a:schemeClr val="bg1"/>
              </a:solidFill>
            </a:endParaRPr>
          </a:p>
        </p:txBody>
      </p:sp>
      <p:sp>
        <p:nvSpPr>
          <p:cNvPr id="97" name="Rounded Rectangle 96"/>
          <p:cNvSpPr/>
          <p:nvPr/>
        </p:nvSpPr>
        <p:spPr>
          <a:xfrm>
            <a:off x="2333493" y="4214636"/>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GSTR-9</a:t>
            </a:r>
            <a:endParaRPr lang="en-IN" sz="1400" b="1" dirty="0">
              <a:solidFill>
                <a:schemeClr val="bg1"/>
              </a:solidFill>
            </a:endParaRPr>
          </a:p>
        </p:txBody>
      </p:sp>
      <p:sp>
        <p:nvSpPr>
          <p:cNvPr id="98" name="Rounded Rectangle 97"/>
          <p:cNvSpPr/>
          <p:nvPr/>
        </p:nvSpPr>
        <p:spPr>
          <a:xfrm>
            <a:off x="676124" y="5186002"/>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GSTR-2B</a:t>
            </a:r>
            <a:endParaRPr lang="en-IN" sz="1400" b="1" dirty="0">
              <a:solidFill>
                <a:schemeClr val="bg1"/>
              </a:solidFill>
            </a:endParaRPr>
          </a:p>
        </p:txBody>
      </p:sp>
      <p:sp>
        <p:nvSpPr>
          <p:cNvPr id="99" name="Rounded Rectangle 98"/>
          <p:cNvSpPr/>
          <p:nvPr/>
        </p:nvSpPr>
        <p:spPr>
          <a:xfrm>
            <a:off x="676124" y="5639314"/>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GSTR-3A</a:t>
            </a:r>
            <a:endParaRPr lang="en-IN" sz="1400" b="1" dirty="0">
              <a:solidFill>
                <a:schemeClr val="bg1"/>
              </a:solidFill>
            </a:endParaRPr>
          </a:p>
        </p:txBody>
      </p:sp>
      <p:sp>
        <p:nvSpPr>
          <p:cNvPr id="100" name="Rounded Rectangle 99"/>
          <p:cNvSpPr/>
          <p:nvPr/>
        </p:nvSpPr>
        <p:spPr>
          <a:xfrm>
            <a:off x="694916" y="6081556"/>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GSTR-3B</a:t>
            </a:r>
            <a:endParaRPr lang="en-IN" sz="1400" b="1" dirty="0">
              <a:solidFill>
                <a:schemeClr val="bg1"/>
              </a:solidFill>
            </a:endParaRPr>
          </a:p>
        </p:txBody>
      </p:sp>
      <p:sp>
        <p:nvSpPr>
          <p:cNvPr id="103" name="Rounded Rectangle 102"/>
          <p:cNvSpPr/>
          <p:nvPr/>
        </p:nvSpPr>
        <p:spPr>
          <a:xfrm>
            <a:off x="4992569" y="4242361"/>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CMP-08</a:t>
            </a:r>
            <a:endParaRPr lang="en-IN" sz="1400" b="1" dirty="0">
              <a:solidFill>
                <a:schemeClr val="bg1"/>
              </a:solidFill>
            </a:endParaRPr>
          </a:p>
        </p:txBody>
      </p:sp>
      <p:sp>
        <p:nvSpPr>
          <p:cNvPr id="104" name="Rounded Rectangle 103"/>
          <p:cNvSpPr/>
          <p:nvPr/>
        </p:nvSpPr>
        <p:spPr>
          <a:xfrm>
            <a:off x="4992569" y="4713942"/>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GSTR-4</a:t>
            </a:r>
            <a:endParaRPr lang="en-IN" sz="1400" b="1" dirty="0">
              <a:solidFill>
                <a:schemeClr val="bg1"/>
              </a:solidFill>
            </a:endParaRPr>
          </a:p>
        </p:txBody>
      </p:sp>
      <p:sp>
        <p:nvSpPr>
          <p:cNvPr id="106" name="Rounded Rectangle 105"/>
          <p:cNvSpPr/>
          <p:nvPr/>
        </p:nvSpPr>
        <p:spPr>
          <a:xfrm>
            <a:off x="7099705" y="4144648"/>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GSTR-6</a:t>
            </a:r>
            <a:endParaRPr lang="en-IN" sz="1400" b="1" dirty="0">
              <a:solidFill>
                <a:schemeClr val="bg1"/>
              </a:solidFill>
            </a:endParaRPr>
          </a:p>
        </p:txBody>
      </p:sp>
      <p:sp>
        <p:nvSpPr>
          <p:cNvPr id="109" name="Rounded Rectangle 108"/>
          <p:cNvSpPr/>
          <p:nvPr/>
        </p:nvSpPr>
        <p:spPr>
          <a:xfrm>
            <a:off x="8763832" y="3570577"/>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GSTR-5</a:t>
            </a:r>
            <a:endParaRPr lang="en-IN" sz="1400" b="1" dirty="0">
              <a:solidFill>
                <a:schemeClr val="bg1"/>
              </a:solidFill>
            </a:endParaRPr>
          </a:p>
        </p:txBody>
      </p:sp>
      <p:sp>
        <p:nvSpPr>
          <p:cNvPr id="111" name="Rounded Rectangle 110"/>
          <p:cNvSpPr/>
          <p:nvPr/>
        </p:nvSpPr>
        <p:spPr>
          <a:xfrm>
            <a:off x="10320552" y="3554875"/>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GSTR-7</a:t>
            </a:r>
            <a:endParaRPr lang="en-IN" sz="1400" b="1" dirty="0">
              <a:solidFill>
                <a:schemeClr val="bg1"/>
              </a:solidFill>
            </a:endParaRPr>
          </a:p>
        </p:txBody>
      </p:sp>
      <p:sp>
        <p:nvSpPr>
          <p:cNvPr id="113" name="Rounded Rectangle 112"/>
          <p:cNvSpPr/>
          <p:nvPr/>
        </p:nvSpPr>
        <p:spPr>
          <a:xfrm>
            <a:off x="9991479" y="5052958"/>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GSTR-8</a:t>
            </a:r>
            <a:endParaRPr lang="en-IN" sz="1400" b="1" dirty="0">
              <a:solidFill>
                <a:schemeClr val="bg1"/>
              </a:solidFill>
            </a:endParaRPr>
          </a:p>
        </p:txBody>
      </p:sp>
      <p:sp>
        <p:nvSpPr>
          <p:cNvPr id="120" name="Rounded Rectangle 119"/>
          <p:cNvSpPr/>
          <p:nvPr/>
        </p:nvSpPr>
        <p:spPr>
          <a:xfrm>
            <a:off x="8064146" y="5938463"/>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GSTR-11</a:t>
            </a:r>
            <a:endParaRPr lang="en-IN" sz="1400" b="1" dirty="0">
              <a:solidFill>
                <a:schemeClr val="bg1"/>
              </a:solidFill>
            </a:endParaRPr>
          </a:p>
        </p:txBody>
      </p:sp>
      <p:cxnSp>
        <p:nvCxnSpPr>
          <p:cNvPr id="121" name="Elbow Connector 120"/>
          <p:cNvCxnSpPr/>
          <p:nvPr/>
        </p:nvCxnSpPr>
        <p:spPr>
          <a:xfrm rot="10800000" flipV="1">
            <a:off x="7667993" y="4903144"/>
            <a:ext cx="4410825" cy="552843"/>
          </a:xfrm>
          <a:prstGeom prst="bentConnector3">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6161468" y="5209314"/>
            <a:ext cx="1465120" cy="532263"/>
          </a:xfrm>
          <a:prstGeom prst="roundRect">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1"/>
                </a:solidFill>
              </a:rPr>
              <a:t>OIDAR</a:t>
            </a:r>
            <a:endParaRPr lang="en-IN" b="1" dirty="0">
              <a:solidFill>
                <a:schemeClr val="bg1"/>
              </a:solidFill>
            </a:endParaRPr>
          </a:p>
        </p:txBody>
      </p:sp>
      <p:sp>
        <p:nvSpPr>
          <p:cNvPr id="126" name="Rounded Rectangle 125"/>
          <p:cNvSpPr/>
          <p:nvPr/>
        </p:nvSpPr>
        <p:spPr>
          <a:xfrm>
            <a:off x="6188812" y="6088670"/>
            <a:ext cx="1361122" cy="376847"/>
          </a:xfrm>
          <a:prstGeom prst="round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rPr>
              <a:t>GSTR-5A</a:t>
            </a:r>
            <a:endParaRPr lang="en-IN" sz="1400" b="1" dirty="0">
              <a:solidFill>
                <a:schemeClr val="bg1"/>
              </a:solidFill>
            </a:endParaRPr>
          </a:p>
        </p:txBody>
      </p:sp>
    </p:spTree>
    <p:extLst>
      <p:ext uri="{BB962C8B-B14F-4D97-AF65-F5344CB8AC3E}">
        <p14:creationId xmlns:p14="http://schemas.microsoft.com/office/powerpoint/2010/main" val="3406499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500"/>
                                        <p:tgtEl>
                                          <p:spTgt spid="5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500"/>
                                        <p:tgtEl>
                                          <p:spTgt spid="6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par>
                                <p:cTn id="119" presetID="10" presetClass="entr" presetSubtype="0" fill="hold" nodeType="with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fade">
                                      <p:cBhvr>
                                        <p:cTn id="121" dur="500"/>
                                        <p:tgtEl>
                                          <p:spTgt spid="74"/>
                                        </p:tgtEl>
                                      </p:cBhvr>
                                    </p:animEffect>
                                  </p:childTnLst>
                                </p:cTn>
                              </p:par>
                              <p:par>
                                <p:cTn id="122" presetID="10" presetClass="entr" presetSubtype="0" fill="hold" nodeType="with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fade">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500"/>
                                        <p:tgtEl>
                                          <p:spTgt spid="8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88"/>
                                        </p:tgtEl>
                                        <p:attrNameLst>
                                          <p:attrName>style.visibility</p:attrName>
                                        </p:attrNameLst>
                                      </p:cBhvr>
                                      <p:to>
                                        <p:strVal val="visible"/>
                                      </p:to>
                                    </p:set>
                                    <p:animEffect transition="in" filter="fade">
                                      <p:cBhvr>
                                        <p:cTn id="132" dur="500"/>
                                        <p:tgtEl>
                                          <p:spTgt spid="8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fade">
                                      <p:cBhvr>
                                        <p:cTn id="137" dur="500"/>
                                        <p:tgtEl>
                                          <p:spTgt spid="9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99"/>
                                        </p:tgtEl>
                                        <p:attrNameLst>
                                          <p:attrName>style.visibility</p:attrName>
                                        </p:attrNameLst>
                                      </p:cBhvr>
                                      <p:to>
                                        <p:strVal val="visible"/>
                                      </p:to>
                                    </p:set>
                                    <p:animEffect transition="in" filter="fade">
                                      <p:cBhvr>
                                        <p:cTn id="147" dur="500"/>
                                        <p:tgtEl>
                                          <p:spTgt spid="9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00"/>
                                        </p:tgtEl>
                                        <p:attrNameLst>
                                          <p:attrName>style.visibility</p:attrName>
                                        </p:attrNameLst>
                                      </p:cBhvr>
                                      <p:to>
                                        <p:strVal val="visible"/>
                                      </p:to>
                                    </p:set>
                                    <p:animEffect transition="in" filter="fade">
                                      <p:cBhvr>
                                        <p:cTn id="152" dur="500"/>
                                        <p:tgtEl>
                                          <p:spTgt spid="10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96"/>
                                        </p:tgtEl>
                                        <p:attrNameLst>
                                          <p:attrName>style.visibility</p:attrName>
                                        </p:attrNameLst>
                                      </p:cBhvr>
                                      <p:to>
                                        <p:strVal val="visible"/>
                                      </p:to>
                                    </p:set>
                                    <p:animEffect transition="in" filter="fade">
                                      <p:cBhvr>
                                        <p:cTn id="162" dur="500"/>
                                        <p:tgtEl>
                                          <p:spTgt spid="9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95"/>
                                        </p:tgtEl>
                                        <p:attrNameLst>
                                          <p:attrName>style.visibility</p:attrName>
                                        </p:attrNameLst>
                                      </p:cBhvr>
                                      <p:to>
                                        <p:strVal val="visible"/>
                                      </p:to>
                                    </p:set>
                                    <p:animEffect transition="in" filter="fade">
                                      <p:cBhvr>
                                        <p:cTn id="167" dur="500"/>
                                        <p:tgtEl>
                                          <p:spTgt spid="9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fade">
                                      <p:cBhvr>
                                        <p:cTn id="172" dur="500"/>
                                        <p:tgtEl>
                                          <p:spTgt spid="10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03"/>
                                        </p:tgtEl>
                                        <p:attrNameLst>
                                          <p:attrName>style.visibility</p:attrName>
                                        </p:attrNameLst>
                                      </p:cBhvr>
                                      <p:to>
                                        <p:strVal val="visible"/>
                                      </p:to>
                                    </p:set>
                                    <p:animEffect transition="in" filter="fade">
                                      <p:cBhvr>
                                        <p:cTn id="177" dur="500"/>
                                        <p:tgtEl>
                                          <p:spTgt spid="10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04"/>
                                        </p:tgtEl>
                                        <p:attrNameLst>
                                          <p:attrName>style.visibility</p:attrName>
                                        </p:attrNameLst>
                                      </p:cBhvr>
                                      <p:to>
                                        <p:strVal val="visible"/>
                                      </p:to>
                                    </p:set>
                                    <p:animEffect transition="in" filter="fade">
                                      <p:cBhvr>
                                        <p:cTn id="182" dur="500"/>
                                        <p:tgtEl>
                                          <p:spTgt spid="10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105"/>
                                        </p:tgtEl>
                                        <p:attrNameLst>
                                          <p:attrName>style.visibility</p:attrName>
                                        </p:attrNameLst>
                                      </p:cBhvr>
                                      <p:to>
                                        <p:strVal val="visible"/>
                                      </p:to>
                                    </p:set>
                                    <p:animEffect transition="in" filter="fade">
                                      <p:cBhvr>
                                        <p:cTn id="187" dur="500"/>
                                        <p:tgtEl>
                                          <p:spTgt spid="10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06"/>
                                        </p:tgtEl>
                                        <p:attrNameLst>
                                          <p:attrName>style.visibility</p:attrName>
                                        </p:attrNameLst>
                                      </p:cBhvr>
                                      <p:to>
                                        <p:strVal val="visible"/>
                                      </p:to>
                                    </p:set>
                                    <p:animEffect transition="in" filter="fade">
                                      <p:cBhvr>
                                        <p:cTn id="192" dur="500"/>
                                        <p:tgtEl>
                                          <p:spTgt spid="106"/>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07"/>
                                        </p:tgtEl>
                                        <p:attrNameLst>
                                          <p:attrName>style.visibility</p:attrName>
                                        </p:attrNameLst>
                                      </p:cBhvr>
                                      <p:to>
                                        <p:strVal val="visible"/>
                                      </p:to>
                                    </p:set>
                                    <p:animEffect transition="in" filter="fade">
                                      <p:cBhvr>
                                        <p:cTn id="197" dur="500"/>
                                        <p:tgtEl>
                                          <p:spTgt spid="107"/>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09"/>
                                        </p:tgtEl>
                                        <p:attrNameLst>
                                          <p:attrName>style.visibility</p:attrName>
                                        </p:attrNameLst>
                                      </p:cBhvr>
                                      <p:to>
                                        <p:strVal val="visible"/>
                                      </p:to>
                                    </p:set>
                                    <p:animEffect transition="in" filter="fade">
                                      <p:cBhvr>
                                        <p:cTn id="202" dur="500"/>
                                        <p:tgtEl>
                                          <p:spTgt spid="10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10"/>
                                        </p:tgtEl>
                                        <p:attrNameLst>
                                          <p:attrName>style.visibility</p:attrName>
                                        </p:attrNameLst>
                                      </p:cBhvr>
                                      <p:to>
                                        <p:strVal val="visible"/>
                                      </p:to>
                                    </p:set>
                                    <p:animEffect transition="in" filter="fade">
                                      <p:cBhvr>
                                        <p:cTn id="207" dur="500"/>
                                        <p:tgtEl>
                                          <p:spTgt spid="110"/>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1"/>
                                        </p:tgtEl>
                                        <p:attrNameLst>
                                          <p:attrName>style.visibility</p:attrName>
                                        </p:attrNameLst>
                                      </p:cBhvr>
                                      <p:to>
                                        <p:strVal val="visible"/>
                                      </p:to>
                                    </p:set>
                                    <p:animEffect transition="in" filter="fade">
                                      <p:cBhvr>
                                        <p:cTn id="212" dur="500"/>
                                        <p:tgtEl>
                                          <p:spTgt spid="111"/>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112"/>
                                        </p:tgtEl>
                                        <p:attrNameLst>
                                          <p:attrName>style.visibility</p:attrName>
                                        </p:attrNameLst>
                                      </p:cBhvr>
                                      <p:to>
                                        <p:strVal val="visible"/>
                                      </p:to>
                                    </p:set>
                                    <p:animEffect transition="in" filter="fade">
                                      <p:cBhvr>
                                        <p:cTn id="217" dur="500"/>
                                        <p:tgtEl>
                                          <p:spTgt spid="112"/>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13"/>
                                        </p:tgtEl>
                                        <p:attrNameLst>
                                          <p:attrName>style.visibility</p:attrName>
                                        </p:attrNameLst>
                                      </p:cBhvr>
                                      <p:to>
                                        <p:strVal val="visible"/>
                                      </p:to>
                                    </p:set>
                                    <p:animEffect transition="in" filter="fade">
                                      <p:cBhvr>
                                        <p:cTn id="222" dur="500"/>
                                        <p:tgtEl>
                                          <p:spTgt spid="113"/>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14"/>
                                        </p:tgtEl>
                                        <p:attrNameLst>
                                          <p:attrName>style.visibility</p:attrName>
                                        </p:attrNameLst>
                                      </p:cBhvr>
                                      <p:to>
                                        <p:strVal val="visible"/>
                                      </p:to>
                                    </p:set>
                                    <p:animEffect transition="in" filter="fade">
                                      <p:cBhvr>
                                        <p:cTn id="227" dur="500"/>
                                        <p:tgtEl>
                                          <p:spTgt spid="114"/>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20"/>
                                        </p:tgtEl>
                                        <p:attrNameLst>
                                          <p:attrName>style.visibility</p:attrName>
                                        </p:attrNameLst>
                                      </p:cBhvr>
                                      <p:to>
                                        <p:strVal val="visible"/>
                                      </p:to>
                                    </p:set>
                                    <p:animEffect transition="in" filter="fade">
                                      <p:cBhvr>
                                        <p:cTn id="232" dur="500"/>
                                        <p:tgtEl>
                                          <p:spTgt spid="120"/>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121"/>
                                        </p:tgtEl>
                                        <p:attrNameLst>
                                          <p:attrName>style.visibility</p:attrName>
                                        </p:attrNameLst>
                                      </p:cBhvr>
                                      <p:to>
                                        <p:strVal val="visible"/>
                                      </p:to>
                                    </p:set>
                                    <p:animEffect transition="in" filter="fade">
                                      <p:cBhvr>
                                        <p:cTn id="237" dur="500"/>
                                        <p:tgtEl>
                                          <p:spTgt spid="121"/>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24"/>
                                        </p:tgtEl>
                                        <p:attrNameLst>
                                          <p:attrName>style.visibility</p:attrName>
                                        </p:attrNameLst>
                                      </p:cBhvr>
                                      <p:to>
                                        <p:strVal val="visible"/>
                                      </p:to>
                                    </p:set>
                                    <p:animEffect transition="in" filter="fade">
                                      <p:cBhvr>
                                        <p:cTn id="242" dur="500"/>
                                        <p:tgtEl>
                                          <p:spTgt spid="124"/>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125"/>
                                        </p:tgtEl>
                                        <p:attrNameLst>
                                          <p:attrName>style.visibility</p:attrName>
                                        </p:attrNameLst>
                                      </p:cBhvr>
                                      <p:to>
                                        <p:strVal val="visible"/>
                                      </p:to>
                                    </p:set>
                                    <p:animEffect transition="in" filter="fade">
                                      <p:cBhvr>
                                        <p:cTn id="247" dur="500"/>
                                        <p:tgtEl>
                                          <p:spTgt spid="125"/>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26"/>
                                        </p:tgtEl>
                                        <p:attrNameLst>
                                          <p:attrName>style.visibility</p:attrName>
                                        </p:attrNameLst>
                                      </p:cBhvr>
                                      <p:to>
                                        <p:strVal val="visible"/>
                                      </p:to>
                                    </p:set>
                                    <p:animEffect transition="in" filter="fade">
                                      <p:cBhvr>
                                        <p:cTn id="25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29" grpId="0" animBg="1"/>
      <p:bldP spid="32" grpId="0" animBg="1"/>
      <p:bldP spid="33" grpId="0" animBg="1"/>
      <p:bldP spid="35" grpId="0" animBg="1"/>
      <p:bldP spid="37" grpId="0" animBg="1"/>
      <p:bldP spid="40" grpId="0" animBg="1"/>
      <p:bldP spid="56" grpId="0" animBg="1"/>
      <p:bldP spid="58" grpId="0" animBg="1"/>
      <p:bldP spid="88" grpId="0" animBg="1"/>
      <p:bldP spid="94" grpId="0" animBg="1"/>
      <p:bldP spid="95" grpId="0" animBg="1"/>
      <p:bldP spid="96" grpId="0" animBg="1"/>
      <p:bldP spid="97" grpId="0" animBg="1"/>
      <p:bldP spid="98" grpId="0" animBg="1"/>
      <p:bldP spid="99" grpId="0" animBg="1"/>
      <p:bldP spid="100" grpId="0" animBg="1"/>
      <p:bldP spid="103" grpId="0" animBg="1"/>
      <p:bldP spid="104" grpId="0" animBg="1"/>
      <p:bldP spid="106" grpId="0" animBg="1"/>
      <p:bldP spid="109" grpId="0" animBg="1"/>
      <p:bldP spid="111" grpId="0" animBg="1"/>
      <p:bldP spid="113" grpId="0" animBg="1"/>
      <p:bldP spid="120" grpId="0" animBg="1"/>
      <p:bldP spid="124" grpId="0" animBg="1"/>
      <p:bldP spid="1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bwMode="gray">
          <a:xfrm>
            <a:off x="570181" y="1661568"/>
            <a:ext cx="5869256" cy="50783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r>
              <a:rPr kumimoji="0" lang="en-US"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Regular Taxpayers</a:t>
            </a:r>
            <a:endParaRPr kumimoji="0" lang="en-US" sz="14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Annual Aggregate Turn Over Limit is 40 Lakh to take compulsory GST Registration till 40 lakhs is completely optional</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Regular taxpayers are eligible to Make outward supplies inter state ( Outside of state ) or Intra state ( Within state ) and eligible to file form GSTR-3B and GSTR-1 on a Monthly/Quarterly basis.</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Regular taxpayers are eligible to raise Taxable Invoice.</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Regular Taxpayers are eligible to claim Input tax credit on supplies received.</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Regular taxpayers are eligible to outward supplies in pan India also export</a:t>
            </a:r>
            <a:r>
              <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a:t>
            </a: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7"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Regular Taxpayer</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1028" name="Picture 4" descr="Government Regulations Stock Illustrations – 1,688 Government - Clip 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7747" y="2725869"/>
            <a:ext cx="2364253" cy="24043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flipV="1">
            <a:off x="9216571" y="3048001"/>
            <a:ext cx="1248229" cy="1152722"/>
          </a:xfrm>
          <a:prstGeom prst="curvedConnector3">
            <a:avLst>
              <a:gd name="adj1" fmla="val 50000"/>
            </a:avLst>
          </a:prstGeom>
          <a:ln>
            <a:prstDash val="sysDash"/>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756 Taxpayer Stock Video Footage - 4K and HD Video Clips | Shutterstock"/>
          <p:cNvPicPr>
            <a:picLocks noChangeAspect="1" noChangeArrowheads="1"/>
          </p:cNvPicPr>
          <p:nvPr/>
        </p:nvPicPr>
        <p:blipFill rotWithShape="1">
          <a:blip r:embed="rId4">
            <a:extLst>
              <a:ext uri="{28A0092B-C50C-407E-A947-70E740481C1C}">
                <a14:useLocalDpi xmlns:a14="http://schemas.microsoft.com/office/drawing/2010/main" val="0"/>
              </a:ext>
            </a:extLst>
          </a:blip>
          <a:srcRect l="12219" t="27379" r="19611" b="11526"/>
          <a:stretch/>
        </p:blipFill>
        <p:spPr bwMode="auto">
          <a:xfrm>
            <a:off x="6439437" y="3415112"/>
            <a:ext cx="3116689" cy="15712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363200" y="5051042"/>
            <a:ext cx="1727200" cy="369332"/>
          </a:xfrm>
          <a:prstGeom prst="rect">
            <a:avLst/>
          </a:prstGeom>
          <a:noFill/>
        </p:spPr>
        <p:txBody>
          <a:bodyPr wrap="square" rtlCol="0">
            <a:spAutoFit/>
          </a:bodyPr>
          <a:lstStyle/>
          <a:p>
            <a:r>
              <a:rPr lang="en-US" dirty="0" smtClean="0"/>
              <a:t>Government</a:t>
            </a:r>
            <a:endParaRPr lang="en-IN" dirty="0"/>
          </a:p>
        </p:txBody>
      </p:sp>
    </p:spTree>
    <p:extLst>
      <p:ext uri="{BB962C8B-B14F-4D97-AF65-F5344CB8AC3E}">
        <p14:creationId xmlns:p14="http://schemas.microsoft.com/office/powerpoint/2010/main" val="20247600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2023663" y="1120705"/>
            <a:ext cx="8081963" cy="5331996"/>
          </a:xfrm>
          <a:prstGeom prst="rect">
            <a:avLst/>
          </a:prstGeom>
        </p:spPr>
      </p:pic>
    </p:spTree>
    <p:extLst>
      <p:ext uri="{BB962C8B-B14F-4D97-AF65-F5344CB8AC3E}">
        <p14:creationId xmlns:p14="http://schemas.microsoft.com/office/powerpoint/2010/main" val="411218941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Explain</a:t>
            </a:r>
            <a:r>
              <a:rPr kumimoji="0" lang="en-IN" sz="3200" b="1" i="0" strike="noStrike" kern="1200" cap="none" spc="0" normalizeH="0" noProof="0" dirty="0" smtClean="0">
                <a:ln>
                  <a:noFill/>
                </a:ln>
                <a:solidFill>
                  <a:schemeClr val="bg1"/>
                </a:solidFill>
                <a:effectLst/>
                <a:uLnTx/>
                <a:uFillTx/>
                <a:latin typeface="Arial" pitchFamily="34" charset="0"/>
                <a:ea typeface="+mj-ea"/>
                <a:cs typeface="Arial" pitchFamily="34" charset="0"/>
              </a:rPr>
              <a:t> of Input Tax Credit</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1030" name="Picture 6" descr="Input Tax Credit"/>
          <p:cNvPicPr>
            <a:picLocks noChangeAspect="1" noChangeArrowheads="1"/>
          </p:cNvPicPr>
          <p:nvPr/>
        </p:nvPicPr>
        <p:blipFill rotWithShape="1">
          <a:blip r:embed="rId3">
            <a:extLst>
              <a:ext uri="{28A0092B-C50C-407E-A947-70E740481C1C}">
                <a14:useLocalDpi xmlns:a14="http://schemas.microsoft.com/office/drawing/2010/main" val="0"/>
              </a:ext>
            </a:extLst>
          </a:blip>
          <a:srcRect l="9417" t="5714" r="10970" b="12282"/>
          <a:stretch/>
        </p:blipFill>
        <p:spPr bwMode="auto">
          <a:xfrm>
            <a:off x="5400003" y="1872455"/>
            <a:ext cx="6276738" cy="39061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394498" y="3086854"/>
            <a:ext cx="4649491" cy="1477328"/>
          </a:xfrm>
          <a:prstGeom prst="rect">
            <a:avLst/>
          </a:prstGeom>
        </p:spPr>
        <p:txBody>
          <a:bodyPr wrap="square">
            <a:spAutoFit/>
          </a:bodyPr>
          <a:lstStyle/>
          <a:p>
            <a:r>
              <a:rPr lang="en-US" dirty="0"/>
              <a:t>In the context of GST (Goods and Services Tax), ITC stands for Input Tax Credit. It is a mechanism that allows businesses to offset the tax they have paid on inputs (purchases) against the tax they collect on outputs (sales).</a:t>
            </a:r>
            <a:endParaRPr lang="en-IN" dirty="0"/>
          </a:p>
        </p:txBody>
      </p:sp>
    </p:spTree>
    <p:extLst>
      <p:ext uri="{BB962C8B-B14F-4D97-AF65-F5344CB8AC3E}">
        <p14:creationId xmlns:p14="http://schemas.microsoft.com/office/powerpoint/2010/main" val="181120798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smtClean="0">
                <a:solidFill>
                  <a:schemeClr val="bg1"/>
                </a:solidFill>
              </a:rPr>
              <a:t>CGST / SGST / IGST AND UTGST</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6" name="Picture 5"/>
          <p:cNvPicPr>
            <a:picLocks noChangeAspect="1"/>
          </p:cNvPicPr>
          <p:nvPr/>
        </p:nvPicPr>
        <p:blipFill rotWithShape="1">
          <a:blip r:embed="rId3"/>
          <a:srcRect b="4341"/>
          <a:stretch/>
        </p:blipFill>
        <p:spPr>
          <a:xfrm>
            <a:off x="6364497" y="1421669"/>
            <a:ext cx="5520906" cy="5207731"/>
          </a:xfrm>
          <a:prstGeom prst="rect">
            <a:avLst/>
          </a:prstGeom>
          <a:noFill/>
          <a:effectLst>
            <a:outerShdw blurRad="63500" sx="102000" sy="102000" algn="ctr" rotWithShape="0">
              <a:prstClr val="black">
                <a:alpha val="40000"/>
              </a:prstClr>
            </a:outerShdw>
          </a:effectLst>
        </p:spPr>
      </p:pic>
      <p:sp>
        <p:nvSpPr>
          <p:cNvPr id="9" name="Rectangle 8"/>
          <p:cNvSpPr/>
          <p:nvPr/>
        </p:nvSpPr>
        <p:spPr>
          <a:xfrm>
            <a:off x="268497" y="2096185"/>
            <a:ext cx="5827503" cy="3416320"/>
          </a:xfrm>
          <a:prstGeom prst="rect">
            <a:avLst/>
          </a:prstGeom>
        </p:spPr>
        <p:txBody>
          <a:bodyPr wrap="square">
            <a:spAutoFit/>
          </a:bodyPr>
          <a:lstStyle/>
          <a:p>
            <a:r>
              <a:rPr lang="en-US" dirty="0"/>
              <a:t>CGST is the tax collected by the Central Government on an intra-state supply of goods and services</a:t>
            </a:r>
            <a:r>
              <a:rPr lang="en-US" dirty="0" smtClean="0"/>
              <a:t>.</a:t>
            </a:r>
          </a:p>
          <a:p>
            <a:endParaRPr lang="en-US" dirty="0"/>
          </a:p>
          <a:p>
            <a:r>
              <a:rPr lang="en-US" dirty="0"/>
              <a:t>SGST is the tax collected by the State Government on an intra-state supply of goods and services.</a:t>
            </a:r>
            <a:br>
              <a:rPr lang="en-US" dirty="0"/>
            </a:br>
            <a:r>
              <a:rPr lang="en-US" dirty="0"/>
              <a:t/>
            </a:r>
            <a:br>
              <a:rPr lang="en-US" dirty="0"/>
            </a:br>
            <a:r>
              <a:rPr lang="en-US" dirty="0"/>
              <a:t>GST is the tax collected by the Central Government on an inter-state supply of goods and services (i.e., from one state to another).</a:t>
            </a:r>
            <a:br>
              <a:rPr lang="en-US" dirty="0"/>
            </a:br>
            <a:r>
              <a:rPr lang="en-US" dirty="0"/>
              <a:t/>
            </a:r>
            <a:br>
              <a:rPr lang="en-US" dirty="0"/>
            </a:br>
            <a:r>
              <a:rPr lang="en-US" dirty="0"/>
              <a:t>UTGST is similar to SGST but applies to the Union Territories of India .</a:t>
            </a:r>
            <a:endParaRPr lang="en-IN" dirty="0"/>
          </a:p>
        </p:txBody>
      </p:sp>
    </p:spTree>
    <p:extLst>
      <p:ext uri="{BB962C8B-B14F-4D97-AF65-F5344CB8AC3E}">
        <p14:creationId xmlns:p14="http://schemas.microsoft.com/office/powerpoint/2010/main" val="209286998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smtClean="0">
                <a:solidFill>
                  <a:schemeClr val="bg1"/>
                </a:solidFill>
              </a:rPr>
              <a:t>Taxable Invoice</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3" name="Picture 2"/>
          <p:cNvPicPr>
            <a:picLocks noChangeAspect="1"/>
          </p:cNvPicPr>
          <p:nvPr/>
        </p:nvPicPr>
        <p:blipFill>
          <a:blip r:embed="rId3"/>
          <a:stretch>
            <a:fillRect/>
          </a:stretch>
        </p:blipFill>
        <p:spPr>
          <a:xfrm>
            <a:off x="4514850" y="1288319"/>
            <a:ext cx="7677150" cy="5436331"/>
          </a:xfrm>
          <a:prstGeom prst="rect">
            <a:avLst/>
          </a:prstGeom>
        </p:spPr>
      </p:pic>
      <p:sp>
        <p:nvSpPr>
          <p:cNvPr id="4" name="Rectangle 3"/>
          <p:cNvSpPr/>
          <p:nvPr/>
        </p:nvSpPr>
        <p:spPr>
          <a:xfrm>
            <a:off x="695283" y="2327539"/>
            <a:ext cx="3124284" cy="3693319"/>
          </a:xfrm>
          <a:prstGeom prst="rect">
            <a:avLst/>
          </a:prstGeom>
        </p:spPr>
        <p:txBody>
          <a:bodyPr wrap="square">
            <a:spAutoFit/>
          </a:bodyPr>
          <a:lstStyle/>
          <a:p>
            <a:r>
              <a:rPr lang="en-US" dirty="0"/>
              <a:t>A taxable invoice refers to a document issued by a supplier to a recipient when a taxable supply of goods or services has been made. In the context of GST (Goods and Services Tax) or any similar tax system, a taxable invoice includes specific details that are necessary for the recipient to claim input tax credit (ITC) or to determine the amount of tax payable.</a:t>
            </a:r>
            <a:endParaRPr lang="en-IN" dirty="0"/>
          </a:p>
        </p:txBody>
      </p:sp>
    </p:spTree>
    <p:extLst>
      <p:ext uri="{BB962C8B-B14F-4D97-AF65-F5344CB8AC3E}">
        <p14:creationId xmlns:p14="http://schemas.microsoft.com/office/powerpoint/2010/main" val="83558016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SEZ Taxpayer</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
        <p:nvSpPr>
          <p:cNvPr id="2" name="Rectangle 1"/>
          <p:cNvSpPr/>
          <p:nvPr/>
        </p:nvSpPr>
        <p:spPr>
          <a:xfrm>
            <a:off x="572100" y="2253378"/>
            <a:ext cx="1821845" cy="369332"/>
          </a:xfrm>
          <a:prstGeom prst="rect">
            <a:avLst/>
          </a:prstGeom>
        </p:spPr>
        <p:txBody>
          <a:bodyPr wrap="none">
            <a:spAutoFit/>
          </a:bodyPr>
          <a:lstStyle/>
          <a:p>
            <a:pPr lvl="0" fontAlgn="base">
              <a:buClr>
                <a:srgbClr val="E31837"/>
              </a:buClr>
              <a:buSzPct val="120000"/>
              <a:defRPr/>
            </a:pPr>
            <a:r>
              <a:rPr lang="en-US" b="1" u="sng" dirty="0" smtClean="0">
                <a:solidFill>
                  <a:sysClr val="windowText" lastClr="000000"/>
                </a:solidFill>
                <a:latin typeface="Arial" pitchFamily="34" charset="0"/>
                <a:cs typeface="Arial" pitchFamily="34" charset="0"/>
              </a:rPr>
              <a:t>SEZ Taxpayers</a:t>
            </a:r>
            <a:endParaRPr lang="en-US" sz="1400" u="sng" dirty="0">
              <a:solidFill>
                <a:sysClr val="windowText" lastClr="000000"/>
              </a:solidFill>
              <a:latin typeface="Arial" pitchFamily="34" charset="0"/>
              <a:cs typeface="Arial" pitchFamily="34" charset="0"/>
            </a:endParaRPr>
          </a:p>
        </p:txBody>
      </p:sp>
      <p:sp>
        <p:nvSpPr>
          <p:cNvPr id="3" name="Rectangle 2"/>
          <p:cNvSpPr/>
          <p:nvPr/>
        </p:nvSpPr>
        <p:spPr>
          <a:xfrm>
            <a:off x="572100" y="3023041"/>
            <a:ext cx="4656723" cy="2585323"/>
          </a:xfrm>
          <a:prstGeom prst="rect">
            <a:avLst/>
          </a:prstGeom>
        </p:spPr>
        <p:txBody>
          <a:bodyPr wrap="square">
            <a:spAutoFit/>
          </a:bodyPr>
          <a:lstStyle/>
          <a:p>
            <a:pPr>
              <a:lnSpc>
                <a:spcPct val="150000"/>
              </a:lnSpc>
            </a:pPr>
            <a:r>
              <a:rPr lang="en-US" dirty="0"/>
              <a:t>SEZ (Special Economic Zone) taxpayers refer to businesses or entities that operate within Special Economic Zones, which are designated geographical areas in a country that offer certain fiscal and regulatory incentives to promote industrial and commercial activities</a:t>
            </a:r>
            <a:r>
              <a:rPr lang="en-US" dirty="0" smtClean="0"/>
              <a:t>.</a:t>
            </a:r>
            <a:endParaRPr lang="en-IN" dirty="0"/>
          </a:p>
        </p:txBody>
      </p:sp>
      <p:pic>
        <p:nvPicPr>
          <p:cNvPr id="6150" name="Picture 6" descr="https://www.deskera.com/care/content/images/2020/09/SEZ-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320" y="1970958"/>
            <a:ext cx="6252648" cy="468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2421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gray">
          <a:xfrm>
            <a:off x="273410" y="1530598"/>
            <a:ext cx="8199349" cy="86177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0" name="Rectangle 9"/>
          <p:cNvSpPr/>
          <p:nvPr/>
        </p:nvSpPr>
        <p:spPr>
          <a:xfrm>
            <a:off x="129899" y="1631969"/>
            <a:ext cx="7286490" cy="6463308"/>
          </a:xfrm>
          <a:prstGeom prst="rect">
            <a:avLst/>
          </a:prstGeom>
        </p:spPr>
        <p:txBody>
          <a:bodyPr wrap="square">
            <a:spAutoFit/>
          </a:bodyPr>
          <a:lstStyle/>
          <a:p>
            <a:pPr fontAlgn="base"/>
            <a:r>
              <a:rPr lang="en-US" dirty="0" smtClean="0">
                <a:solidFill>
                  <a:prstClr val="black"/>
                </a:solidFill>
                <a:latin typeface="Times New Roman" panose="02020603050405020304" pitchFamily="18" charset="0"/>
                <a:ea typeface="Times New Roman" panose="02020603050405020304" pitchFamily="18" charset="0"/>
                <a:cs typeface="Arial" charset="0"/>
              </a:rPr>
              <a:t>The composition scheme is introduced for small business owners with a turnover of up to Rs. 1.5 crores. While the GST rate can be up to 28% under the regular scheme, the composition scheme has capped the tax rate at 6% for eligible entities. The tax slabs under the composition scheme are 1% and 6%.</a:t>
            </a:r>
            <a:endParaRPr lang="en-US" dirty="0">
              <a:solidFill>
                <a:prstClr val="black"/>
              </a:solidFill>
              <a:latin typeface="Times New Roman" panose="02020603050405020304" pitchFamily="18" charset="0"/>
              <a:ea typeface="Times New Roman" panose="02020603050405020304" pitchFamily="18" charset="0"/>
              <a:cs typeface="Arial" charset="0"/>
            </a:endParaRPr>
          </a:p>
          <a:p>
            <a:pPr fontAlgn="base"/>
            <a:endParaRPr lang="en-US" dirty="0">
              <a:solidFill>
                <a:prstClr val="black"/>
              </a:solidFill>
              <a:latin typeface="Times New Roman" panose="02020603050405020304" pitchFamily="18" charset="0"/>
              <a:ea typeface="Calibri" panose="020F0502020204030204" pitchFamily="34" charset="0"/>
              <a:cs typeface="Arial" charset="0"/>
            </a:endParaRPr>
          </a:p>
          <a:p>
            <a:pPr fontAlgn="base"/>
            <a:r>
              <a:rPr lang="en-US" b="1" u="sng" dirty="0">
                <a:solidFill>
                  <a:prstClr val="black"/>
                </a:solidFill>
                <a:latin typeface="Times New Roman" panose="02020603050405020304" pitchFamily="18" charset="0"/>
                <a:ea typeface="Calibri" panose="020F0502020204030204" pitchFamily="34" charset="0"/>
                <a:cs typeface="Arial" charset="0"/>
              </a:rPr>
              <a:t>Restrictions are as below for composition taxpayers.</a:t>
            </a:r>
          </a:p>
          <a:p>
            <a:pPr fontAlgn="base"/>
            <a:endParaRPr lang="en-US" b="1" u="sng" dirty="0">
              <a:solidFill>
                <a:prstClr val="black"/>
              </a:solidFill>
              <a:latin typeface="Times New Roman" panose="02020603050405020304" pitchFamily="18" charset="0"/>
              <a:ea typeface="Calibri" panose="020F0502020204030204" pitchFamily="34" charset="0"/>
              <a:cs typeface="Arial" charset="0"/>
            </a:endParaRPr>
          </a:p>
          <a:p>
            <a:pPr marL="285750" indent="-285750" fontAlgn="base">
              <a:buFont typeface="Wingdings" panose="05000000000000000000" pitchFamily="2" charset="2"/>
              <a:buChar char="§"/>
            </a:pPr>
            <a:r>
              <a:rPr lang="en-US" dirty="0">
                <a:solidFill>
                  <a:prstClr val="black"/>
                </a:solidFill>
                <a:latin typeface="Arial" charset="0"/>
                <a:cs typeface="Arial" charset="0"/>
              </a:rPr>
              <a:t>Annual Aggregate Turn Over Limit for composition is upto 1.5 Crores</a:t>
            </a:r>
          </a:p>
          <a:p>
            <a:pPr marL="285750" indent="-285750" fontAlgn="base">
              <a:buFont typeface="Wingdings" panose="05000000000000000000" pitchFamily="2" charset="2"/>
              <a:buChar char="§"/>
            </a:pPr>
            <a:r>
              <a:rPr lang="en-US" dirty="0">
                <a:solidFill>
                  <a:prstClr val="black"/>
                </a:solidFill>
                <a:latin typeface="Arial" charset="0"/>
                <a:cs typeface="Arial" charset="0"/>
              </a:rPr>
              <a:t>Compositions taxpayers are not allowed to make inter state sale.</a:t>
            </a:r>
          </a:p>
          <a:p>
            <a:pPr marL="285750" indent="-285750" fontAlgn="base">
              <a:buFont typeface="Wingdings" panose="05000000000000000000" pitchFamily="2" charset="2"/>
              <a:buChar char="§"/>
            </a:pPr>
            <a:r>
              <a:rPr lang="en-US" dirty="0">
                <a:solidFill>
                  <a:prstClr val="black"/>
                </a:solidFill>
                <a:latin typeface="Arial" charset="0"/>
                <a:cs typeface="Arial" charset="0"/>
              </a:rPr>
              <a:t>Compositions Taxpayers are not allowed to raise taxable Invoice rather they will issue bill of supply.</a:t>
            </a:r>
          </a:p>
          <a:p>
            <a:pPr marL="285750" indent="-285750" fontAlgn="base">
              <a:buFont typeface="Wingdings" panose="05000000000000000000" pitchFamily="2" charset="2"/>
              <a:buChar char="§"/>
            </a:pPr>
            <a:r>
              <a:rPr lang="en-US" dirty="0">
                <a:solidFill>
                  <a:prstClr val="black"/>
                </a:solidFill>
                <a:latin typeface="Arial" charset="0"/>
                <a:cs typeface="Arial" charset="0"/>
              </a:rPr>
              <a:t>Composition Taxpayers are not eligible to claim Input Tax Credit ( ITC ) on supply received.</a:t>
            </a:r>
          </a:p>
          <a:p>
            <a:pPr marL="285750" indent="-285750" fontAlgn="base">
              <a:buFont typeface="Wingdings" panose="05000000000000000000" pitchFamily="2" charset="2"/>
              <a:buChar char="§"/>
            </a:pPr>
            <a:r>
              <a:rPr lang="en-US" dirty="0">
                <a:solidFill>
                  <a:prstClr val="black"/>
                </a:solidFill>
                <a:latin typeface="Arial" charset="0"/>
                <a:cs typeface="Arial" charset="0"/>
              </a:rPr>
              <a:t>Composition taxpayers Needs to pay 1% or 6% tax on quarterly basis of aggregate sale.</a:t>
            </a:r>
          </a:p>
          <a:p>
            <a:pPr marL="285750" indent="-285750" fontAlgn="base">
              <a:buFont typeface="Wingdings" panose="05000000000000000000" pitchFamily="2" charset="2"/>
              <a:buChar char="§"/>
            </a:pPr>
            <a:r>
              <a:rPr lang="en-US" dirty="0">
                <a:solidFill>
                  <a:prstClr val="black"/>
                </a:solidFill>
                <a:latin typeface="Arial" charset="0"/>
                <a:cs typeface="Arial" charset="0"/>
              </a:rPr>
              <a:t>Comp Taxpayers are not eligible for services except few.</a:t>
            </a: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a:p>
            <a:pPr marL="285750" indent="-285750" fontAlgn="base">
              <a:buFont typeface="Wingdings" panose="05000000000000000000" pitchFamily="2" charset="2"/>
              <a:buChar char="§"/>
            </a:pPr>
            <a:endParaRPr lang="en-US" dirty="0">
              <a:solidFill>
                <a:prstClr val="black"/>
              </a:solidFill>
              <a:latin typeface="Arial" charset="0"/>
              <a:cs typeface="Arial" charset="0"/>
            </a:endParaRPr>
          </a:p>
        </p:txBody>
      </p:sp>
      <p:pic>
        <p:nvPicPr>
          <p:cNvPr id="2" name="Picture 1"/>
          <p:cNvPicPr>
            <a:picLocks noChangeAspect="1"/>
          </p:cNvPicPr>
          <p:nvPr/>
        </p:nvPicPr>
        <p:blipFill>
          <a:blip r:embed="rId3"/>
          <a:stretch>
            <a:fillRect/>
          </a:stretch>
        </p:blipFill>
        <p:spPr>
          <a:xfrm>
            <a:off x="7416389" y="3085581"/>
            <a:ext cx="4556669" cy="2392251"/>
          </a:xfrm>
          <a:prstGeom prst="rect">
            <a:avLst/>
          </a:prstGeom>
        </p:spPr>
      </p:pic>
      <p:sp>
        <p:nvSpPr>
          <p:cNvPr id="9"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Composition Taxpayers</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280560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bwMode="gray">
          <a:xfrm>
            <a:off x="570393" y="1594033"/>
            <a:ext cx="8199349" cy="113877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Casual Taxpayers</a:t>
            </a:r>
            <a:endParaRPr kumimoji="0" lang="en-IN" sz="14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1" name="Text Placeholder 2"/>
          <p:cNvSpPr txBox="1">
            <a:spLocks/>
          </p:cNvSpPr>
          <p:nvPr/>
        </p:nvSpPr>
        <p:spPr bwMode="gray">
          <a:xfrm>
            <a:off x="814322" y="2023335"/>
            <a:ext cx="4438326" cy="221599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Casual taxable person means a person who supplies taxable goods or services occasionally in a taxable Territory where he does not have a fixed place of business. The person can act as a Principal or agent or in any other capacity supply goods or services for the furtherance of business.</a:t>
            </a: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2" name="Text Placeholder 2"/>
          <p:cNvSpPr txBox="1">
            <a:spLocks/>
          </p:cNvSpPr>
          <p:nvPr/>
        </p:nvSpPr>
        <p:spPr bwMode="gray">
          <a:xfrm>
            <a:off x="570394" y="4239326"/>
            <a:ext cx="8199349" cy="113877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Non Resident Taxable Person </a:t>
            </a:r>
            <a:endParaRPr kumimoji="0" lang="en-IN" sz="14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3" name="Rectangle 12"/>
          <p:cNvSpPr/>
          <p:nvPr/>
        </p:nvSpPr>
        <p:spPr>
          <a:xfrm>
            <a:off x="814322" y="4566084"/>
            <a:ext cx="4572000" cy="2031325"/>
          </a:xfrm>
          <a:prstGeom prst="rect">
            <a:avLst/>
          </a:prstGeom>
        </p:spPr>
        <p:txBody>
          <a:bodyPr>
            <a:spAutoFit/>
          </a:bodyPr>
          <a:lstStyle/>
          <a:p>
            <a:pPr marL="285750" indent="-285750" fontAlgn="base">
              <a:buFont typeface="Wingdings" panose="05000000000000000000" pitchFamily="2" charset="2"/>
              <a:buChar char="§"/>
            </a:pPr>
            <a:r>
              <a:rPr lang="en-US" dirty="0">
                <a:solidFill>
                  <a:prstClr val="black"/>
                </a:solidFill>
                <a:latin typeface="Arial"/>
                <a:ea typeface="Times New Roman" panose="02020603050405020304" pitchFamily="18" charset="0"/>
                <a:cs typeface="Arial" charset="0"/>
              </a:rPr>
              <a:t>Non-resident taxable person” means any person who occasionally undertakes transactions involving supply of goods or services or both, whether as principal or agent or in any other capacity, but who has no fixed place of business or residence in India.</a:t>
            </a:r>
            <a:endParaRPr lang="en-US" dirty="0">
              <a:solidFill>
                <a:prstClr val="black"/>
              </a:solidFill>
              <a:latin typeface="Arial"/>
              <a:ea typeface="Calibri" panose="020F0502020204030204" pitchFamily="34" charset="0"/>
              <a:cs typeface="Arial" charset="0"/>
            </a:endParaRPr>
          </a:p>
        </p:txBody>
      </p:sp>
      <p:sp>
        <p:nvSpPr>
          <p:cNvPr id="14" name="Text Placeholder 2"/>
          <p:cNvSpPr txBox="1">
            <a:spLocks/>
          </p:cNvSpPr>
          <p:nvPr/>
        </p:nvSpPr>
        <p:spPr bwMode="gray">
          <a:xfrm>
            <a:off x="8910208" y="4224485"/>
            <a:ext cx="1098960" cy="104644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r>
              <a:rPr kumimoji="0" lang="en-IN" sz="12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Exhibition/Fair</a:t>
            </a:r>
            <a:endParaRPr kumimoji="0" lang="en-IN" sz="12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endParaRPr kumimoji="0" lang="en-IN" sz="1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pic>
        <p:nvPicPr>
          <p:cNvPr id="15" name="Picture 14"/>
          <p:cNvPicPr>
            <a:picLocks noChangeAspect="1"/>
          </p:cNvPicPr>
          <p:nvPr/>
        </p:nvPicPr>
        <p:blipFill>
          <a:blip r:embed="rId3"/>
          <a:stretch>
            <a:fillRect/>
          </a:stretch>
        </p:blipFill>
        <p:spPr>
          <a:xfrm>
            <a:off x="7081711" y="1554373"/>
            <a:ext cx="4560790" cy="2596431"/>
          </a:xfrm>
          <a:prstGeom prst="rect">
            <a:avLst/>
          </a:prstGeom>
        </p:spPr>
      </p:pic>
      <p:sp>
        <p:nvSpPr>
          <p:cNvPr id="10" name="Title 3"/>
          <p:cNvSpPr txBox="1">
            <a:spLocks/>
          </p:cNvSpPr>
          <p:nvPr/>
        </p:nvSpPr>
        <p:spPr bwMode="gray">
          <a:xfrm>
            <a:off x="0" y="733844"/>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Casual and Non Residents Taxpayers</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2" name="Picture 1"/>
          <p:cNvPicPr>
            <a:picLocks noChangeAspect="1"/>
          </p:cNvPicPr>
          <p:nvPr/>
        </p:nvPicPr>
        <p:blipFill>
          <a:blip r:embed="rId4"/>
          <a:stretch>
            <a:fillRect/>
          </a:stretch>
        </p:blipFill>
        <p:spPr>
          <a:xfrm>
            <a:off x="7081711" y="4478890"/>
            <a:ext cx="4560790" cy="2236235"/>
          </a:xfrm>
          <a:prstGeom prst="rect">
            <a:avLst/>
          </a:prstGeom>
        </p:spPr>
      </p:pic>
    </p:spTree>
    <p:extLst>
      <p:ext uri="{BB962C8B-B14F-4D97-AF65-F5344CB8AC3E}">
        <p14:creationId xmlns:p14="http://schemas.microsoft.com/office/powerpoint/2010/main" val="349998400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p:cNvSpPr txBox="1">
            <a:spLocks/>
          </p:cNvSpPr>
          <p:nvPr/>
        </p:nvSpPr>
        <p:spPr bwMode="gray">
          <a:xfrm>
            <a:off x="129242" y="1782052"/>
            <a:ext cx="7237750" cy="175432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r>
              <a:rPr kumimoji="0" lang="en-US"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Input Service Distributor</a:t>
            </a:r>
            <a:endParaRPr kumimoji="0" lang="en-US" sz="14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a:ea typeface="+mn-ea"/>
                <a:cs typeface="Arial" pitchFamily="34" charset="0"/>
              </a:rPr>
              <a:t>An Input service distributor (ISD) is a business which receives invoices for services used by its branches. It distributes the tax paid, to such branches on a proportional basis by issuing an ISD invoice</a:t>
            </a: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sp>
        <p:nvSpPr>
          <p:cNvPr id="18" name="Text Placeholder 2"/>
          <p:cNvSpPr txBox="1">
            <a:spLocks/>
          </p:cNvSpPr>
          <p:nvPr/>
        </p:nvSpPr>
        <p:spPr bwMode="gray">
          <a:xfrm>
            <a:off x="95166" y="3891389"/>
            <a:ext cx="7237750" cy="20313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0" indent="0" algn="l" defTabSz="914400" rtl="0" eaLnBrk="1" fontAlgn="base" latinLnBrk="0" hangingPunct="1">
              <a:lnSpc>
                <a:spcPct val="100000"/>
              </a:lnSpc>
              <a:spcBef>
                <a:spcPts val="0"/>
              </a:spcBef>
              <a:spcAft>
                <a:spcPts val="0"/>
              </a:spcAft>
              <a:buClr>
                <a:srgbClr val="E31837"/>
              </a:buClr>
              <a:buSzPct val="120000"/>
              <a:buFont typeface="Wingdings" pitchFamily="2" charset="2"/>
              <a:buNone/>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a:ea typeface="+mn-ea"/>
                <a:cs typeface="Arial" pitchFamily="34" charset="0"/>
              </a:rPr>
              <a:t>Every person supplying online information and database access or retrieval services from a place outside India to a person in India, other than the registered person (herein after referred to as Non-Resident Online Services Provider), is required to register in GST as a provider of OIDAR Services.</a:t>
            </a: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pic>
        <p:nvPicPr>
          <p:cNvPr id="19" name="Picture 18"/>
          <p:cNvPicPr>
            <a:picLocks noChangeAspect="1"/>
          </p:cNvPicPr>
          <p:nvPr/>
        </p:nvPicPr>
        <p:blipFill>
          <a:blip r:embed="rId3"/>
          <a:stretch>
            <a:fillRect/>
          </a:stretch>
        </p:blipFill>
        <p:spPr>
          <a:xfrm>
            <a:off x="1206015" y="5545745"/>
            <a:ext cx="2447925" cy="643858"/>
          </a:xfrm>
          <a:prstGeom prst="rect">
            <a:avLst/>
          </a:prstGeom>
        </p:spPr>
      </p:pic>
      <p:pic>
        <p:nvPicPr>
          <p:cNvPr id="20" name="Picture 19"/>
          <p:cNvPicPr>
            <a:picLocks noChangeAspect="1"/>
          </p:cNvPicPr>
          <p:nvPr/>
        </p:nvPicPr>
        <p:blipFill>
          <a:blip r:embed="rId4"/>
          <a:stretch>
            <a:fillRect/>
          </a:stretch>
        </p:blipFill>
        <p:spPr>
          <a:xfrm>
            <a:off x="3748117" y="5584576"/>
            <a:ext cx="2390775" cy="676275"/>
          </a:xfrm>
          <a:prstGeom prst="rect">
            <a:avLst/>
          </a:prstGeom>
        </p:spPr>
      </p:pic>
      <p:sp>
        <p:nvSpPr>
          <p:cNvPr id="21" name="Rectangle 20"/>
          <p:cNvSpPr/>
          <p:nvPr/>
        </p:nvSpPr>
        <p:spPr>
          <a:xfrm>
            <a:off x="126588" y="5528904"/>
            <a:ext cx="1308383" cy="507831"/>
          </a:xfrm>
          <a:prstGeom prst="rect">
            <a:avLst/>
          </a:prstGeom>
        </p:spPr>
        <p:txBody>
          <a:bodyPr wrap="square">
            <a:spAutoFit/>
          </a:bodyPr>
          <a:lstStyle/>
          <a:p>
            <a:pPr fontAlgn="base">
              <a:lnSpc>
                <a:spcPct val="150000"/>
              </a:lnSpc>
              <a:spcBef>
                <a:spcPct val="0"/>
              </a:spcBef>
              <a:spcAft>
                <a:spcPct val="0"/>
              </a:spcAft>
            </a:pPr>
            <a:r>
              <a:rPr lang="en-US" b="1" u="sng" dirty="0">
                <a:solidFill>
                  <a:prstClr val="black"/>
                </a:solidFill>
                <a:latin typeface="Arial" charset="0"/>
                <a:cs typeface="Arial" charset="0"/>
              </a:rPr>
              <a:t>Example</a:t>
            </a:r>
            <a:r>
              <a:rPr lang="en-US" b="1" dirty="0">
                <a:solidFill>
                  <a:prstClr val="black"/>
                </a:solidFill>
                <a:latin typeface="Arial" charset="0"/>
                <a:cs typeface="Arial" charset="0"/>
              </a:rPr>
              <a:t> - </a:t>
            </a:r>
          </a:p>
        </p:txBody>
      </p:sp>
      <p:sp>
        <p:nvSpPr>
          <p:cNvPr id="11"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strike="noStrike" kern="1200" cap="none" spc="0" normalizeH="0" baseline="0" noProof="0" dirty="0" smtClean="0">
                <a:ln>
                  <a:noFill/>
                </a:ln>
                <a:solidFill>
                  <a:schemeClr val="bg1"/>
                </a:solidFill>
                <a:effectLst/>
                <a:uLnTx/>
                <a:uFillTx/>
                <a:latin typeface="Arial" pitchFamily="34" charset="0"/>
                <a:ea typeface="+mj-ea"/>
                <a:cs typeface="Arial" pitchFamily="34" charset="0"/>
              </a:rPr>
              <a:t>Input Service Distributors and OIDAR</a:t>
            </a:r>
            <a:endParaRPr kumimoji="0" lang="en-IN" sz="3200" b="1" i="0"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pic>
        <p:nvPicPr>
          <p:cNvPr id="3074" name="Picture 2" descr="ITC Rules for Input Service Distributor | CA Rajput Ja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0949" y="1565539"/>
            <a:ext cx="3807309" cy="25723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xability of OIDAR Services (Cloud based services) provided from outside  India to non taxable online recipients in India : A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2343" y="4290031"/>
            <a:ext cx="2732466" cy="247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04213"/>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txBox="1">
            <a:spLocks/>
          </p:cNvSpPr>
          <p:nvPr/>
        </p:nvSpPr>
        <p:spPr bwMode="gray">
          <a:xfrm>
            <a:off x="208744" y="1734894"/>
            <a:ext cx="7963936" cy="92333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0" marR="0" lvl="1" indent="0" algn="l" defTabSz="914400" rtl="0" eaLnBrk="1" fontAlgn="base" latinLnBrk="0" hangingPunct="1">
              <a:lnSpc>
                <a:spcPct val="100000"/>
              </a:lnSpc>
              <a:spcBef>
                <a:spcPts val="0"/>
              </a:spcBef>
              <a:spcAft>
                <a:spcPts val="0"/>
              </a:spcAft>
              <a:buClr>
                <a:srgbClr val="E31837"/>
              </a:buClr>
              <a:buSzPct val="100000"/>
              <a:buFont typeface="Wingdings" pitchFamily="2" charset="2"/>
              <a:buNone/>
              <a:tabLst/>
              <a:defRPr/>
            </a:pPr>
            <a:r>
              <a:rPr kumimoji="0" lang="en-US" sz="16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rPr>
              <a:t>Granting of Unique Identity Number Under GST Regime to UIN Body/ Embassy/ Other Notified Persons</a:t>
            </a: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sp>
        <p:nvSpPr>
          <p:cNvPr id="13" name="Text Placeholder 2"/>
          <p:cNvSpPr txBox="1">
            <a:spLocks/>
          </p:cNvSpPr>
          <p:nvPr/>
        </p:nvSpPr>
        <p:spPr bwMode="gray">
          <a:xfrm>
            <a:off x="208744" y="2309919"/>
            <a:ext cx="5764721" cy="166199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a:ea typeface="+mn-ea"/>
                <a:cs typeface="Arial" pitchFamily="34" charset="0"/>
              </a:rPr>
              <a:t>Unique Identification Number, UIN, is a special class of GST registration for foreign diplomatic missions and embassies which are not liable to taxes in the Indian territory. Any amount of tax (direct or indirect) collected from such bodies is refunded back to them.</a:t>
            </a: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sp>
        <p:nvSpPr>
          <p:cNvPr id="14" name="Rectangle 13"/>
          <p:cNvSpPr/>
          <p:nvPr/>
        </p:nvSpPr>
        <p:spPr>
          <a:xfrm>
            <a:off x="15560" y="3479470"/>
            <a:ext cx="3467950" cy="507831"/>
          </a:xfrm>
          <a:prstGeom prst="rect">
            <a:avLst/>
          </a:prstGeom>
        </p:spPr>
        <p:txBody>
          <a:bodyPr wrap="square">
            <a:spAutoFit/>
          </a:bodyPr>
          <a:lstStyle/>
          <a:p>
            <a:pPr fontAlgn="base">
              <a:lnSpc>
                <a:spcPct val="150000"/>
              </a:lnSpc>
              <a:spcBef>
                <a:spcPct val="0"/>
              </a:spcBef>
              <a:spcAft>
                <a:spcPct val="0"/>
              </a:spcAft>
            </a:pPr>
            <a:r>
              <a:rPr lang="en-US" b="1" u="sng" dirty="0">
                <a:solidFill>
                  <a:prstClr val="black"/>
                </a:solidFill>
                <a:latin typeface="Arial" charset="0"/>
                <a:cs typeface="Arial" charset="0"/>
              </a:rPr>
              <a:t>Tax Deductor at Source (TDS)</a:t>
            </a:r>
          </a:p>
        </p:txBody>
      </p:sp>
      <p:sp>
        <p:nvSpPr>
          <p:cNvPr id="15" name="Text Placeholder 2"/>
          <p:cNvSpPr txBox="1">
            <a:spLocks/>
          </p:cNvSpPr>
          <p:nvPr/>
        </p:nvSpPr>
        <p:spPr bwMode="gray">
          <a:xfrm>
            <a:off x="131978" y="4002690"/>
            <a:ext cx="5034625" cy="120032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a:ea typeface="+mn-ea"/>
                <a:cs typeface="Arial" pitchFamily="34" charset="0"/>
              </a:rPr>
              <a:t>Tax Deducted at Source (TDS) is one of the ways to collect tax based on certain percentages on the amount payable by the receiver on goods/services. The collected tax is a revenue for the government. </a:t>
            </a:r>
            <a:endParaRPr kumimoji="0" lang="en-US" sz="1600" b="1" i="0" u="sng" strike="noStrike" kern="1200" cap="none" spc="0" normalizeH="0" baseline="0" noProof="0" dirty="0" smtClean="0">
              <a:ln>
                <a:noFill/>
              </a:ln>
              <a:solidFill>
                <a:sysClr val="windowText" lastClr="000000"/>
              </a:solidFill>
              <a:effectLst/>
              <a:uLnTx/>
              <a:uFillTx/>
              <a:latin typeface="Arial"/>
              <a:ea typeface="+mn-ea"/>
              <a:cs typeface="Arial" pitchFamily="34" charset="0"/>
            </a:endParaRPr>
          </a:p>
          <a:p>
            <a:pPr marL="285750" marR="0" lvl="1" indent="-285750" algn="l" defTabSz="914400" rtl="0" eaLnBrk="1" fontAlgn="base" latinLnBrk="0" hangingPunct="1">
              <a:lnSpc>
                <a:spcPct val="100000"/>
              </a:lnSpc>
              <a:spcBef>
                <a:spcPts val="0"/>
              </a:spcBef>
              <a:spcAft>
                <a:spcPts val="0"/>
              </a:spcAft>
              <a:buClr>
                <a:srgbClr val="E31837"/>
              </a:buClr>
              <a:buSzPct val="100000"/>
              <a:buFont typeface="Wingdings" pitchFamily="2" charset="2"/>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sp>
        <p:nvSpPr>
          <p:cNvPr id="9" name="Title 3"/>
          <p:cNvSpPr txBox="1">
            <a:spLocks/>
          </p:cNvSpPr>
          <p:nvPr/>
        </p:nvSpPr>
        <p:spPr bwMode="gray">
          <a:xfrm>
            <a:off x="0" y="795876"/>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defRPr/>
            </a:pPr>
            <a:r>
              <a:rPr lang="en-US" dirty="0">
                <a:solidFill>
                  <a:schemeClr val="bg1"/>
                </a:solidFill>
                <a:latin typeface="Arial"/>
              </a:rPr>
              <a:t>UIN Body/ </a:t>
            </a:r>
            <a:r>
              <a:rPr lang="en-US" dirty="0" smtClean="0">
                <a:solidFill>
                  <a:schemeClr val="bg1"/>
                </a:solidFill>
                <a:latin typeface="Arial"/>
              </a:rPr>
              <a:t>Embassy/ </a:t>
            </a:r>
            <a:r>
              <a:rPr lang="en-US" dirty="0" smtClean="0">
                <a:solidFill>
                  <a:srgbClr val="FFC000"/>
                </a:solidFill>
                <a:latin typeface="Arial" charset="0"/>
                <a:cs typeface="Arial" charset="0"/>
              </a:rPr>
              <a:t>(</a:t>
            </a:r>
            <a:r>
              <a:rPr lang="en-US" dirty="0">
                <a:solidFill>
                  <a:srgbClr val="FFC000"/>
                </a:solidFill>
                <a:latin typeface="Arial" charset="0"/>
                <a:cs typeface="Arial" charset="0"/>
              </a:rPr>
              <a:t>TDS</a:t>
            </a:r>
            <a:r>
              <a:rPr lang="en-US" dirty="0" smtClean="0">
                <a:solidFill>
                  <a:srgbClr val="FFC000"/>
                </a:solidFill>
                <a:latin typeface="Arial" charset="0"/>
                <a:cs typeface="Arial" charset="0"/>
              </a:rPr>
              <a:t>) </a:t>
            </a:r>
            <a:r>
              <a:rPr lang="en-IN" dirty="0" smtClean="0">
                <a:solidFill>
                  <a:srgbClr val="FFC000"/>
                </a:solidFill>
              </a:rPr>
              <a:t>/ </a:t>
            </a:r>
            <a:r>
              <a:rPr lang="en-US" dirty="0">
                <a:solidFill>
                  <a:srgbClr val="FFC000"/>
                </a:solidFill>
                <a:latin typeface="Arial" charset="0"/>
                <a:cs typeface="Arial" charset="0"/>
              </a:rPr>
              <a:t>(</a:t>
            </a:r>
            <a:r>
              <a:rPr lang="en-US" dirty="0" smtClean="0">
                <a:solidFill>
                  <a:srgbClr val="FFC000"/>
                </a:solidFill>
                <a:latin typeface="Arial" charset="0"/>
                <a:cs typeface="Arial" charset="0"/>
              </a:rPr>
              <a:t>TCS)</a:t>
            </a:r>
            <a:endParaRPr lang="en-US" dirty="0">
              <a:solidFill>
                <a:srgbClr val="FFC000"/>
              </a:solidFill>
              <a:latin typeface="Arial" charset="0"/>
              <a:cs typeface="Arial" charset="0"/>
            </a:endParaRPr>
          </a:p>
        </p:txBody>
      </p:sp>
      <p:sp>
        <p:nvSpPr>
          <p:cNvPr id="16" name="Rectangle 15"/>
          <p:cNvSpPr/>
          <p:nvPr/>
        </p:nvSpPr>
        <p:spPr>
          <a:xfrm>
            <a:off x="0" y="4964492"/>
            <a:ext cx="3667797" cy="507831"/>
          </a:xfrm>
          <a:prstGeom prst="rect">
            <a:avLst/>
          </a:prstGeom>
        </p:spPr>
        <p:txBody>
          <a:bodyPr wrap="square">
            <a:spAutoFit/>
          </a:bodyPr>
          <a:lstStyle/>
          <a:p>
            <a:pPr fontAlgn="base">
              <a:lnSpc>
                <a:spcPct val="150000"/>
              </a:lnSpc>
              <a:spcBef>
                <a:spcPct val="0"/>
              </a:spcBef>
              <a:spcAft>
                <a:spcPct val="0"/>
              </a:spcAft>
            </a:pPr>
            <a:r>
              <a:rPr lang="en-US" b="1" u="sng" dirty="0">
                <a:solidFill>
                  <a:prstClr val="black"/>
                </a:solidFill>
                <a:latin typeface="Arial" charset="0"/>
                <a:cs typeface="Arial" charset="0"/>
              </a:rPr>
              <a:t>Tax </a:t>
            </a:r>
            <a:r>
              <a:rPr lang="en-US" b="1" u="sng" dirty="0" smtClean="0">
                <a:solidFill>
                  <a:prstClr val="black"/>
                </a:solidFill>
                <a:latin typeface="Arial" charset="0"/>
                <a:cs typeface="Arial" charset="0"/>
              </a:rPr>
              <a:t>Collectors at </a:t>
            </a:r>
            <a:r>
              <a:rPr lang="en-US" b="1" u="sng" dirty="0">
                <a:solidFill>
                  <a:prstClr val="black"/>
                </a:solidFill>
                <a:latin typeface="Arial" charset="0"/>
                <a:cs typeface="Arial" charset="0"/>
              </a:rPr>
              <a:t>Source (TDS)</a:t>
            </a:r>
          </a:p>
        </p:txBody>
      </p:sp>
      <p:sp>
        <p:nvSpPr>
          <p:cNvPr id="17" name="Text Placeholder 2"/>
          <p:cNvSpPr txBox="1">
            <a:spLocks/>
          </p:cNvSpPr>
          <p:nvPr/>
        </p:nvSpPr>
        <p:spPr bwMode="gray">
          <a:xfrm>
            <a:off x="95166" y="5472323"/>
            <a:ext cx="6344272" cy="11079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lvl="1">
              <a:buClr>
                <a:srgbClr val="E31837"/>
              </a:buClr>
              <a:defRPr/>
            </a:pPr>
            <a:r>
              <a:rPr lang="en-US" dirty="0"/>
              <a:t>Tax Collected at Source (TCS) by e-commerce operators under GST is a specific provision that requires e-commerce platforms to collect tax at source from payments received by them on behalf of the suppliers selling goods or services through their platform. </a:t>
            </a:r>
            <a:endParaRPr kumimoji="0" lang="en-US" sz="1400" b="0" i="0" u="none" strike="noStrike" kern="1200" cap="none" spc="0" normalizeH="0" baseline="0" noProof="0" dirty="0">
              <a:ln>
                <a:noFill/>
              </a:ln>
              <a:solidFill>
                <a:sysClr val="windowText" lastClr="000000"/>
              </a:solidFill>
              <a:effectLst/>
              <a:uLnTx/>
              <a:uFillTx/>
              <a:latin typeface="Arial"/>
              <a:ea typeface="+mn-ea"/>
              <a:cs typeface="Arial" pitchFamily="34" charset="0"/>
            </a:endParaRPr>
          </a:p>
        </p:txBody>
      </p:sp>
      <p:pic>
        <p:nvPicPr>
          <p:cNvPr id="5122" name="Picture 2" descr="TDS (Tax Deducted at Source): All You Need to K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3857" y="3733385"/>
            <a:ext cx="3411376" cy="1705896"/>
          </a:xfrm>
          <a:prstGeom prst="rect">
            <a:avLst/>
          </a:prstGeom>
          <a:noFill/>
          <a:ln>
            <a:noFill/>
          </a:ln>
          <a:effectLst/>
          <a:scene3d>
            <a:camera prst="orthographicFront">
              <a:rot lat="0" lon="0" rev="0"/>
            </a:camera>
            <a:lightRig rig="glow" dir="t">
              <a:rot lat="0" lon="0" rev="14100000"/>
            </a:lightRig>
          </a:scene3d>
          <a:sp3d prstMaterial="softEdge">
            <a:bevelT w="127000" prst="artDeco"/>
          </a:sp3d>
          <a:extLst>
            <a:ext uri="{909E8E84-426E-40DD-AFC4-6F175D3DCCD1}">
              <a14:hiddenFill xmlns:a14="http://schemas.microsoft.com/office/drawing/2010/main">
                <a:solidFill>
                  <a:srgbClr val="FFFFFF"/>
                </a:solidFill>
              </a14:hiddenFill>
            </a:ext>
          </a:extLst>
        </p:spPr>
      </p:pic>
      <p:pic>
        <p:nvPicPr>
          <p:cNvPr id="5124" name="Picture 4" descr="E-commerce Sellers of India |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558" y="5420233"/>
            <a:ext cx="3495675" cy="1304926"/>
          </a:xfrm>
          <a:prstGeom prst="rect">
            <a:avLst/>
          </a:prstGeom>
          <a:noFill/>
          <a:ln>
            <a:noFill/>
          </a:ln>
          <a:effectLst/>
          <a:scene3d>
            <a:camera prst="orthographicFront">
              <a:rot lat="0" lon="0" rev="0"/>
            </a:camera>
            <a:lightRig rig="glow" dir="t">
              <a:rot lat="0" lon="0" rev="14100000"/>
            </a:lightRig>
          </a:scene3d>
          <a:sp3d prstMaterial="softEdge">
            <a:bevelT w="127000" prst="artDeco"/>
          </a:sp3d>
          <a:extLst>
            <a:ext uri="{909E8E84-426E-40DD-AFC4-6F175D3DCCD1}">
              <a14:hiddenFill xmlns:a14="http://schemas.microsoft.com/office/drawing/2010/main">
                <a:solidFill>
                  <a:srgbClr val="FFFFFF"/>
                </a:solidFill>
              </a14:hiddenFill>
            </a:ext>
          </a:extLst>
        </p:spPr>
      </p:pic>
      <p:pic>
        <p:nvPicPr>
          <p:cNvPr id="5126" name="Picture 6" descr="Consulate General of India, Sao Paulo, Brazil"/>
          <p:cNvPicPr>
            <a:picLocks noChangeAspect="1" noChangeArrowheads="1"/>
          </p:cNvPicPr>
          <p:nvPr/>
        </p:nvPicPr>
        <p:blipFill rotWithShape="1">
          <a:blip r:embed="rId5">
            <a:extLst>
              <a:ext uri="{28A0092B-C50C-407E-A947-70E740481C1C}">
                <a14:useLocalDpi xmlns:a14="http://schemas.microsoft.com/office/drawing/2010/main" val="0"/>
              </a:ext>
            </a:extLst>
          </a:blip>
          <a:srcRect t="9420"/>
          <a:stretch/>
        </p:blipFill>
        <p:spPr bwMode="auto">
          <a:xfrm>
            <a:off x="7402726" y="1964690"/>
            <a:ext cx="2400300" cy="176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7088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p:cNvSpPr txBox="1">
            <a:spLocks/>
          </p:cNvSpPr>
          <p:nvPr/>
        </p:nvSpPr>
        <p:spPr bwMode="gray">
          <a:xfrm>
            <a:off x="0" y="795876"/>
            <a:ext cx="12192000" cy="369332"/>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algn="ctr" fontAlgn="base">
              <a:spcBef>
                <a:spcPct val="0"/>
              </a:spcBef>
              <a:spcAft>
                <a:spcPct val="0"/>
              </a:spcAft>
              <a:defRPr sz="3200" b="1">
                <a:solidFill>
                  <a:schemeClr val="bg1"/>
                </a:solidFill>
                <a:latin typeface="Arial"/>
                <a:ea typeface="+mj-ea"/>
                <a:cs typeface="Arial" pitchFamily="34" charset="0"/>
              </a:defRPr>
            </a:lvl1pPr>
            <a:lvl2pPr fontAlgn="base">
              <a:spcBef>
                <a:spcPct val="0"/>
              </a:spcBef>
              <a:spcAft>
                <a:spcPct val="0"/>
              </a:spcAft>
              <a:defRPr sz="3200" b="1">
                <a:solidFill>
                  <a:schemeClr val="tx2"/>
                </a:solidFill>
                <a:latin typeface="Arial" charset="0"/>
                <a:cs typeface="Arial" charset="0"/>
              </a:defRPr>
            </a:lvl2pPr>
            <a:lvl3pPr fontAlgn="base">
              <a:spcBef>
                <a:spcPct val="0"/>
              </a:spcBef>
              <a:spcAft>
                <a:spcPct val="0"/>
              </a:spcAft>
              <a:defRPr sz="3200" b="1">
                <a:solidFill>
                  <a:schemeClr val="tx2"/>
                </a:solidFill>
                <a:latin typeface="Arial" charset="0"/>
                <a:cs typeface="Arial" charset="0"/>
              </a:defRPr>
            </a:lvl3pPr>
            <a:lvl4pPr fontAlgn="base">
              <a:spcBef>
                <a:spcPct val="0"/>
              </a:spcBef>
              <a:spcAft>
                <a:spcPct val="0"/>
              </a:spcAft>
              <a:defRPr sz="3200" b="1">
                <a:solidFill>
                  <a:schemeClr val="tx2"/>
                </a:solidFill>
                <a:latin typeface="Arial" charset="0"/>
                <a:cs typeface="Arial" charset="0"/>
              </a:defRPr>
            </a:lvl4pPr>
            <a:lvl5pPr fontAlgn="base">
              <a:spcBef>
                <a:spcPct val="0"/>
              </a:spcBef>
              <a:spcAft>
                <a:spcPct val="0"/>
              </a:spcAft>
              <a:defRPr sz="3200" b="1">
                <a:solidFill>
                  <a:schemeClr val="tx2"/>
                </a:solidFill>
                <a:latin typeface="Arial" charset="0"/>
                <a:cs typeface="Arial" charset="0"/>
              </a:defRPr>
            </a:lvl5pPr>
            <a:lvl6pPr marL="457200" fontAlgn="base">
              <a:spcBef>
                <a:spcPct val="0"/>
              </a:spcBef>
              <a:spcAft>
                <a:spcPct val="0"/>
              </a:spcAft>
              <a:defRPr sz="3200" b="1">
                <a:solidFill>
                  <a:schemeClr val="tx2"/>
                </a:solidFill>
                <a:latin typeface="Arial" charset="0"/>
                <a:cs typeface="Arial" charset="0"/>
              </a:defRPr>
            </a:lvl6pPr>
            <a:lvl7pPr marL="914400" fontAlgn="base">
              <a:spcBef>
                <a:spcPct val="0"/>
              </a:spcBef>
              <a:spcAft>
                <a:spcPct val="0"/>
              </a:spcAft>
              <a:defRPr sz="3200" b="1">
                <a:solidFill>
                  <a:schemeClr val="tx2"/>
                </a:solidFill>
                <a:latin typeface="Arial" charset="0"/>
                <a:cs typeface="Arial" charset="0"/>
              </a:defRPr>
            </a:lvl7pPr>
            <a:lvl8pPr marL="1371600" fontAlgn="base">
              <a:spcBef>
                <a:spcPct val="0"/>
              </a:spcBef>
              <a:spcAft>
                <a:spcPct val="0"/>
              </a:spcAft>
              <a:defRPr sz="3200" b="1">
                <a:solidFill>
                  <a:schemeClr val="tx2"/>
                </a:solidFill>
                <a:latin typeface="Arial" charset="0"/>
                <a:cs typeface="Arial" charset="0"/>
              </a:defRPr>
            </a:lvl8pPr>
            <a:lvl9pPr marL="1828800" fontAlgn="base">
              <a:spcBef>
                <a:spcPct val="0"/>
              </a:spcBef>
              <a:spcAft>
                <a:spcPct val="0"/>
              </a:spcAft>
              <a:defRPr sz="3200" b="1">
                <a:solidFill>
                  <a:schemeClr val="tx2"/>
                </a:solidFill>
                <a:latin typeface="Arial" charset="0"/>
                <a:cs typeface="Arial" charset="0"/>
              </a:defRPr>
            </a:lvl9pPr>
          </a:lstStyle>
          <a:p>
            <a:r>
              <a:rPr lang="en-US" sz="2400" dirty="0"/>
              <a:t>Registrations Flow </a:t>
            </a:r>
            <a:r>
              <a:rPr lang="en-US" sz="2400" dirty="0">
                <a:solidFill>
                  <a:srgbClr val="FFC000"/>
                </a:solidFill>
              </a:rPr>
              <a:t>(</a:t>
            </a:r>
            <a:r>
              <a:rPr lang="en-IN" sz="2400" dirty="0">
                <a:solidFill>
                  <a:srgbClr val="FFC000"/>
                </a:solidFill>
              </a:rPr>
              <a:t>In case Aadhaar Authentication is Successful</a:t>
            </a:r>
            <a:r>
              <a:rPr lang="en-US" sz="2400" dirty="0">
                <a:solidFill>
                  <a:srgbClr val="FFC000"/>
                </a:solidFill>
              </a:rPr>
              <a:t>)</a:t>
            </a:r>
          </a:p>
        </p:txBody>
      </p:sp>
      <p:pic>
        <p:nvPicPr>
          <p:cNvPr id="2" name="Picture 1"/>
          <p:cNvPicPr>
            <a:picLocks noChangeAspect="1"/>
          </p:cNvPicPr>
          <p:nvPr/>
        </p:nvPicPr>
        <p:blipFill>
          <a:blip r:embed="rId3"/>
          <a:stretch>
            <a:fillRect/>
          </a:stretch>
        </p:blipFill>
        <p:spPr>
          <a:xfrm>
            <a:off x="1402052" y="1621253"/>
            <a:ext cx="9132865" cy="5082200"/>
          </a:xfrm>
          <a:prstGeom prst="rect">
            <a:avLst/>
          </a:prstGeom>
        </p:spPr>
      </p:pic>
    </p:spTree>
    <p:extLst>
      <p:ext uri="{BB962C8B-B14F-4D97-AF65-F5344CB8AC3E}">
        <p14:creationId xmlns:p14="http://schemas.microsoft.com/office/powerpoint/2010/main" val="398337268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p:cNvSpPr txBox="1">
            <a:spLocks/>
          </p:cNvSpPr>
          <p:nvPr/>
        </p:nvSpPr>
        <p:spPr bwMode="gray">
          <a:xfrm>
            <a:off x="0" y="795876"/>
            <a:ext cx="12192000" cy="369332"/>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algn="ctr" fontAlgn="base">
              <a:spcBef>
                <a:spcPct val="0"/>
              </a:spcBef>
              <a:spcAft>
                <a:spcPct val="0"/>
              </a:spcAft>
              <a:defRPr sz="2400" b="1">
                <a:solidFill>
                  <a:schemeClr val="bg1"/>
                </a:solidFill>
                <a:latin typeface="Arial"/>
                <a:ea typeface="+mj-ea"/>
                <a:cs typeface="Arial" pitchFamily="34" charset="0"/>
              </a:defRPr>
            </a:lvl1pPr>
            <a:lvl2pPr fontAlgn="base">
              <a:spcBef>
                <a:spcPct val="0"/>
              </a:spcBef>
              <a:spcAft>
                <a:spcPct val="0"/>
              </a:spcAft>
              <a:defRPr sz="3200" b="1">
                <a:solidFill>
                  <a:schemeClr val="tx2"/>
                </a:solidFill>
                <a:latin typeface="Arial" charset="0"/>
                <a:cs typeface="Arial" charset="0"/>
              </a:defRPr>
            </a:lvl2pPr>
            <a:lvl3pPr fontAlgn="base">
              <a:spcBef>
                <a:spcPct val="0"/>
              </a:spcBef>
              <a:spcAft>
                <a:spcPct val="0"/>
              </a:spcAft>
              <a:defRPr sz="3200" b="1">
                <a:solidFill>
                  <a:schemeClr val="tx2"/>
                </a:solidFill>
                <a:latin typeface="Arial" charset="0"/>
                <a:cs typeface="Arial" charset="0"/>
              </a:defRPr>
            </a:lvl3pPr>
            <a:lvl4pPr fontAlgn="base">
              <a:spcBef>
                <a:spcPct val="0"/>
              </a:spcBef>
              <a:spcAft>
                <a:spcPct val="0"/>
              </a:spcAft>
              <a:defRPr sz="3200" b="1">
                <a:solidFill>
                  <a:schemeClr val="tx2"/>
                </a:solidFill>
                <a:latin typeface="Arial" charset="0"/>
                <a:cs typeface="Arial" charset="0"/>
              </a:defRPr>
            </a:lvl4pPr>
            <a:lvl5pPr fontAlgn="base">
              <a:spcBef>
                <a:spcPct val="0"/>
              </a:spcBef>
              <a:spcAft>
                <a:spcPct val="0"/>
              </a:spcAft>
              <a:defRPr sz="3200" b="1">
                <a:solidFill>
                  <a:schemeClr val="tx2"/>
                </a:solidFill>
                <a:latin typeface="Arial" charset="0"/>
                <a:cs typeface="Arial" charset="0"/>
              </a:defRPr>
            </a:lvl5pPr>
            <a:lvl6pPr marL="457200" fontAlgn="base">
              <a:spcBef>
                <a:spcPct val="0"/>
              </a:spcBef>
              <a:spcAft>
                <a:spcPct val="0"/>
              </a:spcAft>
              <a:defRPr sz="3200" b="1">
                <a:solidFill>
                  <a:schemeClr val="tx2"/>
                </a:solidFill>
                <a:latin typeface="Arial" charset="0"/>
                <a:cs typeface="Arial" charset="0"/>
              </a:defRPr>
            </a:lvl6pPr>
            <a:lvl7pPr marL="914400" fontAlgn="base">
              <a:spcBef>
                <a:spcPct val="0"/>
              </a:spcBef>
              <a:spcAft>
                <a:spcPct val="0"/>
              </a:spcAft>
              <a:defRPr sz="3200" b="1">
                <a:solidFill>
                  <a:schemeClr val="tx2"/>
                </a:solidFill>
                <a:latin typeface="Arial" charset="0"/>
                <a:cs typeface="Arial" charset="0"/>
              </a:defRPr>
            </a:lvl7pPr>
            <a:lvl8pPr marL="1371600" fontAlgn="base">
              <a:spcBef>
                <a:spcPct val="0"/>
              </a:spcBef>
              <a:spcAft>
                <a:spcPct val="0"/>
              </a:spcAft>
              <a:defRPr sz="3200" b="1">
                <a:solidFill>
                  <a:schemeClr val="tx2"/>
                </a:solidFill>
                <a:latin typeface="Arial" charset="0"/>
                <a:cs typeface="Arial" charset="0"/>
              </a:defRPr>
            </a:lvl8pPr>
            <a:lvl9pPr marL="1828800" fontAlgn="base">
              <a:spcBef>
                <a:spcPct val="0"/>
              </a:spcBef>
              <a:spcAft>
                <a:spcPct val="0"/>
              </a:spcAft>
              <a:defRPr sz="3200" b="1">
                <a:solidFill>
                  <a:schemeClr val="tx2"/>
                </a:solidFill>
                <a:latin typeface="Arial" charset="0"/>
                <a:cs typeface="Arial" charset="0"/>
              </a:defRPr>
            </a:lvl9pPr>
          </a:lstStyle>
          <a:p>
            <a:r>
              <a:rPr lang="en-US" dirty="0"/>
              <a:t>Registrations Flow </a:t>
            </a:r>
            <a:r>
              <a:rPr lang="en-US" dirty="0">
                <a:solidFill>
                  <a:srgbClr val="FFC000"/>
                </a:solidFill>
              </a:rPr>
              <a:t>(</a:t>
            </a:r>
            <a:r>
              <a:rPr lang="en-IN" dirty="0">
                <a:solidFill>
                  <a:srgbClr val="FFC000"/>
                </a:solidFill>
              </a:rPr>
              <a:t>I</a:t>
            </a:r>
            <a:r>
              <a:rPr lang="en-US" dirty="0">
                <a:solidFill>
                  <a:srgbClr val="FFC000"/>
                </a:solidFill>
              </a:rPr>
              <a:t>n case Aadhar Authentication gets Failed</a:t>
            </a:r>
            <a:r>
              <a:rPr lang="en-US" dirty="0"/>
              <a:t>)</a:t>
            </a:r>
          </a:p>
        </p:txBody>
      </p:sp>
      <p:pic>
        <p:nvPicPr>
          <p:cNvPr id="6" name="Picture 5"/>
          <p:cNvPicPr>
            <a:picLocks noChangeAspect="1"/>
          </p:cNvPicPr>
          <p:nvPr/>
        </p:nvPicPr>
        <p:blipFill rotWithShape="1">
          <a:blip r:embed="rId3"/>
          <a:srcRect l="10173" r="14057"/>
          <a:stretch/>
        </p:blipFill>
        <p:spPr>
          <a:xfrm>
            <a:off x="1944708" y="1414261"/>
            <a:ext cx="8603089" cy="4819114"/>
          </a:xfrm>
          <a:prstGeom prst="rect">
            <a:avLst/>
          </a:prstGeom>
        </p:spPr>
      </p:pic>
    </p:spTree>
    <p:extLst>
      <p:ext uri="{BB962C8B-B14F-4D97-AF65-F5344CB8AC3E}">
        <p14:creationId xmlns:p14="http://schemas.microsoft.com/office/powerpoint/2010/main" val="17150717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p:cNvSpPr txBox="1">
            <a:spLocks/>
          </p:cNvSpPr>
          <p:nvPr/>
        </p:nvSpPr>
        <p:spPr bwMode="gray">
          <a:xfrm>
            <a:off x="1261927" y="1673995"/>
            <a:ext cx="8176079" cy="457048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Basic</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Existing Tax Regime </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Current Tax Regime </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GST Overview</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Pan card formatting</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GST Registration Applicability and benefits</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Type of Registration </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lang="en-US" b="1" dirty="0" smtClean="0">
                <a:solidFill>
                  <a:sysClr val="windowText" lastClr="000000"/>
                </a:solidFill>
              </a:rPr>
              <a:t>IVR</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US"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LOB</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lang="en-US" b="1" dirty="0" smtClean="0">
                <a:solidFill>
                  <a:sysClr val="windowText" lastClr="000000"/>
                </a:solidFill>
              </a:rPr>
              <a:t>Languages available on IVR</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lang="en-US" b="1" dirty="0" smtClean="0">
                <a:solidFill>
                  <a:sysClr val="windowText" lastClr="000000"/>
                </a:solidFill>
              </a:rPr>
              <a:t>ZTP Policies </a:t>
            </a:r>
          </a:p>
        </p:txBody>
      </p:sp>
      <p:sp>
        <p:nvSpPr>
          <p:cNvPr id="6" name="Title 3"/>
          <p:cNvSpPr txBox="1">
            <a:spLocks/>
          </p:cNvSpPr>
          <p:nvPr/>
        </p:nvSpPr>
        <p:spPr bwMode="gray">
          <a:xfrm>
            <a:off x="0" y="850104"/>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lang="en-US" dirty="0" smtClean="0">
                <a:solidFill>
                  <a:schemeClr val="bg1"/>
                </a:solidFill>
              </a:rPr>
              <a:t>Agenda</a:t>
            </a:r>
            <a:endParaRPr lang="en-US" dirty="0">
              <a:solidFill>
                <a:schemeClr val="bg1"/>
              </a:solidFill>
            </a:endParaRPr>
          </a:p>
        </p:txBody>
      </p:sp>
      <p:pic>
        <p:nvPicPr>
          <p:cNvPr id="2" name="Picture 1"/>
          <p:cNvPicPr>
            <a:picLocks noChangeAspect="1"/>
          </p:cNvPicPr>
          <p:nvPr/>
        </p:nvPicPr>
        <p:blipFill rotWithShape="1">
          <a:blip r:embed="rId3"/>
          <a:srcRect l="15085" t="6058" r="7164" b="13465"/>
          <a:stretch/>
        </p:blipFill>
        <p:spPr>
          <a:xfrm>
            <a:off x="7029450" y="1673995"/>
            <a:ext cx="4133850" cy="4519437"/>
          </a:xfrm>
          <a:prstGeom prst="rect">
            <a:avLst/>
          </a:prstGeom>
        </p:spPr>
      </p:pic>
    </p:spTree>
    <p:extLst>
      <p:ext uri="{BB962C8B-B14F-4D97-AF65-F5344CB8AC3E}">
        <p14:creationId xmlns:p14="http://schemas.microsoft.com/office/powerpoint/2010/main" val="103735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p:cNvSpPr txBox="1">
            <a:spLocks/>
          </p:cNvSpPr>
          <p:nvPr/>
        </p:nvSpPr>
        <p:spPr bwMode="gray">
          <a:xfrm>
            <a:off x="0" y="795876"/>
            <a:ext cx="12192000" cy="369332"/>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algn="ctr" fontAlgn="base">
              <a:spcBef>
                <a:spcPct val="0"/>
              </a:spcBef>
              <a:spcAft>
                <a:spcPct val="0"/>
              </a:spcAft>
              <a:defRPr sz="2400" b="1">
                <a:solidFill>
                  <a:schemeClr val="bg1"/>
                </a:solidFill>
                <a:latin typeface="Arial"/>
                <a:ea typeface="+mj-ea"/>
                <a:cs typeface="Arial" pitchFamily="34" charset="0"/>
              </a:defRPr>
            </a:lvl1pPr>
            <a:lvl2pPr fontAlgn="base">
              <a:spcBef>
                <a:spcPct val="0"/>
              </a:spcBef>
              <a:spcAft>
                <a:spcPct val="0"/>
              </a:spcAft>
              <a:defRPr sz="3200" b="1">
                <a:solidFill>
                  <a:schemeClr val="tx2"/>
                </a:solidFill>
                <a:latin typeface="Arial" charset="0"/>
                <a:cs typeface="Arial" charset="0"/>
              </a:defRPr>
            </a:lvl2pPr>
            <a:lvl3pPr fontAlgn="base">
              <a:spcBef>
                <a:spcPct val="0"/>
              </a:spcBef>
              <a:spcAft>
                <a:spcPct val="0"/>
              </a:spcAft>
              <a:defRPr sz="3200" b="1">
                <a:solidFill>
                  <a:schemeClr val="tx2"/>
                </a:solidFill>
                <a:latin typeface="Arial" charset="0"/>
                <a:cs typeface="Arial" charset="0"/>
              </a:defRPr>
            </a:lvl3pPr>
            <a:lvl4pPr fontAlgn="base">
              <a:spcBef>
                <a:spcPct val="0"/>
              </a:spcBef>
              <a:spcAft>
                <a:spcPct val="0"/>
              </a:spcAft>
              <a:defRPr sz="3200" b="1">
                <a:solidFill>
                  <a:schemeClr val="tx2"/>
                </a:solidFill>
                <a:latin typeface="Arial" charset="0"/>
                <a:cs typeface="Arial" charset="0"/>
              </a:defRPr>
            </a:lvl4pPr>
            <a:lvl5pPr fontAlgn="base">
              <a:spcBef>
                <a:spcPct val="0"/>
              </a:spcBef>
              <a:spcAft>
                <a:spcPct val="0"/>
              </a:spcAft>
              <a:defRPr sz="3200" b="1">
                <a:solidFill>
                  <a:schemeClr val="tx2"/>
                </a:solidFill>
                <a:latin typeface="Arial" charset="0"/>
                <a:cs typeface="Arial" charset="0"/>
              </a:defRPr>
            </a:lvl5pPr>
            <a:lvl6pPr marL="457200" fontAlgn="base">
              <a:spcBef>
                <a:spcPct val="0"/>
              </a:spcBef>
              <a:spcAft>
                <a:spcPct val="0"/>
              </a:spcAft>
              <a:defRPr sz="3200" b="1">
                <a:solidFill>
                  <a:schemeClr val="tx2"/>
                </a:solidFill>
                <a:latin typeface="Arial" charset="0"/>
                <a:cs typeface="Arial" charset="0"/>
              </a:defRPr>
            </a:lvl6pPr>
            <a:lvl7pPr marL="914400" fontAlgn="base">
              <a:spcBef>
                <a:spcPct val="0"/>
              </a:spcBef>
              <a:spcAft>
                <a:spcPct val="0"/>
              </a:spcAft>
              <a:defRPr sz="3200" b="1">
                <a:solidFill>
                  <a:schemeClr val="tx2"/>
                </a:solidFill>
                <a:latin typeface="Arial" charset="0"/>
                <a:cs typeface="Arial" charset="0"/>
              </a:defRPr>
            </a:lvl7pPr>
            <a:lvl8pPr marL="1371600" fontAlgn="base">
              <a:spcBef>
                <a:spcPct val="0"/>
              </a:spcBef>
              <a:spcAft>
                <a:spcPct val="0"/>
              </a:spcAft>
              <a:defRPr sz="3200" b="1">
                <a:solidFill>
                  <a:schemeClr val="tx2"/>
                </a:solidFill>
                <a:latin typeface="Arial" charset="0"/>
                <a:cs typeface="Arial" charset="0"/>
              </a:defRPr>
            </a:lvl8pPr>
            <a:lvl9pPr marL="1828800" fontAlgn="base">
              <a:spcBef>
                <a:spcPct val="0"/>
              </a:spcBef>
              <a:spcAft>
                <a:spcPct val="0"/>
              </a:spcAft>
              <a:defRPr sz="3200" b="1">
                <a:solidFill>
                  <a:schemeClr val="tx2"/>
                </a:solidFill>
                <a:latin typeface="Arial" charset="0"/>
                <a:cs typeface="Arial" charset="0"/>
              </a:defRPr>
            </a:lvl9pPr>
          </a:lstStyle>
          <a:p>
            <a:r>
              <a:rPr lang="en-US" dirty="0"/>
              <a:t>Registrations Flow </a:t>
            </a:r>
            <a:r>
              <a:rPr lang="en-US" dirty="0">
                <a:solidFill>
                  <a:srgbClr val="FFC000"/>
                </a:solidFill>
              </a:rPr>
              <a:t>(</a:t>
            </a:r>
            <a:r>
              <a:rPr lang="en-IN" dirty="0">
                <a:solidFill>
                  <a:srgbClr val="FFC000"/>
                </a:solidFill>
              </a:rPr>
              <a:t>I</a:t>
            </a:r>
            <a:r>
              <a:rPr lang="en-US" dirty="0">
                <a:solidFill>
                  <a:srgbClr val="FFC000"/>
                </a:solidFill>
              </a:rPr>
              <a:t>n case No is opted for Aadhar </a:t>
            </a:r>
            <a:r>
              <a:rPr lang="en-US" dirty="0" smtClean="0">
                <a:solidFill>
                  <a:srgbClr val="FFC000"/>
                </a:solidFill>
              </a:rPr>
              <a:t>Authentication)</a:t>
            </a:r>
            <a:endParaRPr lang="en-US" dirty="0">
              <a:solidFill>
                <a:srgbClr val="FFC000"/>
              </a:solidFill>
            </a:endParaRPr>
          </a:p>
        </p:txBody>
      </p:sp>
      <p:pic>
        <p:nvPicPr>
          <p:cNvPr id="2" name="Picture 1"/>
          <p:cNvPicPr>
            <a:picLocks noChangeAspect="1"/>
          </p:cNvPicPr>
          <p:nvPr/>
        </p:nvPicPr>
        <p:blipFill>
          <a:blip r:embed="rId3"/>
          <a:stretch>
            <a:fillRect/>
          </a:stretch>
        </p:blipFill>
        <p:spPr>
          <a:xfrm>
            <a:off x="1231944" y="1509377"/>
            <a:ext cx="10062827" cy="4836575"/>
          </a:xfrm>
          <a:prstGeom prst="rect">
            <a:avLst/>
          </a:prstGeom>
        </p:spPr>
      </p:pic>
    </p:spTree>
    <p:extLst>
      <p:ext uri="{BB962C8B-B14F-4D97-AF65-F5344CB8AC3E}">
        <p14:creationId xmlns:p14="http://schemas.microsoft.com/office/powerpoint/2010/main" val="295591430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2"/>
          <p:cNvSpPr txBox="1">
            <a:spLocks/>
          </p:cNvSpPr>
          <p:nvPr/>
        </p:nvSpPr>
        <p:spPr bwMode="gray">
          <a:xfrm>
            <a:off x="7741820" y="972673"/>
            <a:ext cx="2200670" cy="92333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Ø"/>
              <a:tabLst/>
              <a:defRPr/>
            </a:pPr>
            <a:r>
              <a:rPr kumimoji="0" lang="en-IN"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Opening</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Ø"/>
              <a:tabLst/>
              <a:defRPr/>
            </a:pPr>
            <a:r>
              <a:rPr kumimoji="0" lang="en-IN"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Hold</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Ø"/>
              <a:tabLst/>
              <a:defRPr/>
            </a:pPr>
            <a:r>
              <a:rPr kumimoji="0" lang="en-IN" sz="1200" b="0" i="0" u="none" strike="noStrike" kern="1200" cap="none" spc="0" normalizeH="0" baseline="0" noProof="0" dirty="0" err="1" smtClean="0">
                <a:ln>
                  <a:noFill/>
                </a:ln>
                <a:solidFill>
                  <a:sysClr val="windowText" lastClr="000000"/>
                </a:solidFill>
                <a:effectLst/>
                <a:uLnTx/>
                <a:uFillTx/>
                <a:latin typeface="Arial" pitchFamily="34" charset="0"/>
                <a:ea typeface="+mn-ea"/>
                <a:cs typeface="Arial" pitchFamily="34" charset="0"/>
              </a:rPr>
              <a:t>Unhold</a:t>
            </a:r>
            <a:endParaRPr kumimoji="0" lang="en-IN"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Ø"/>
              <a:tabLst/>
              <a:defRPr/>
            </a:pPr>
            <a:r>
              <a:rPr kumimoji="0" lang="en-IN"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Further Assistance</a:t>
            </a:r>
          </a:p>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Ø"/>
              <a:tabLst/>
              <a:defRPr/>
            </a:pPr>
            <a:r>
              <a:rPr kumimoji="0" lang="en-IN" sz="12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Closing</a:t>
            </a:r>
            <a:endParaRPr kumimoji="0" lang="en-IN" sz="12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21" name="Text Placeholder 2"/>
          <p:cNvSpPr txBox="1">
            <a:spLocks/>
          </p:cNvSpPr>
          <p:nvPr/>
        </p:nvSpPr>
        <p:spPr bwMode="gray">
          <a:xfrm>
            <a:off x="2289856" y="1131919"/>
            <a:ext cx="4595792" cy="5539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00000"/>
              </a:lnSpc>
              <a:spcBef>
                <a:spcPts val="0"/>
              </a:spcBef>
              <a:spcAft>
                <a:spcPts val="0"/>
              </a:spcAft>
              <a:buClr>
                <a:srgbClr val="E31837"/>
              </a:buClr>
              <a:buSzPct val="120000"/>
              <a:buFont typeface="Wingdings" pitchFamily="2" charset="2"/>
              <a:buChar char="§"/>
              <a:tabLst/>
              <a:defRPr/>
            </a:pPr>
            <a:r>
              <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Scripts adherence should be practiced on each and every calls.</a:t>
            </a:r>
            <a:endParaRPr kumimoji="0" lang="en-IN"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968066109"/>
              </p:ext>
            </p:extLst>
          </p:nvPr>
        </p:nvGraphicFramePr>
        <p:xfrm>
          <a:off x="2202287" y="1991932"/>
          <a:ext cx="8126569" cy="4724400"/>
        </p:xfrm>
        <a:graphic>
          <a:graphicData uri="http://schemas.openxmlformats.org/drawingml/2006/table">
            <a:tbl>
              <a:tblPr firstRow="1" firstCol="1" bandRow="1"/>
              <a:tblGrid>
                <a:gridCol w="3290861">
                  <a:extLst>
                    <a:ext uri="{9D8B030D-6E8A-4147-A177-3AD203B41FA5}">
                      <a16:colId xmlns:a16="http://schemas.microsoft.com/office/drawing/2014/main" xmlns="" val="686814749"/>
                    </a:ext>
                  </a:extLst>
                </a:gridCol>
                <a:gridCol w="4835708">
                  <a:extLst>
                    <a:ext uri="{9D8B030D-6E8A-4147-A177-3AD203B41FA5}">
                      <a16:colId xmlns:a16="http://schemas.microsoft.com/office/drawing/2014/main" xmlns="" val="557539298"/>
                    </a:ext>
                  </a:extLst>
                </a:gridCol>
              </a:tblGrid>
              <a:tr h="1891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Script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b="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English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xmlns="" val="4023401818"/>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Welcome to GST Portal Helpdesk, my name is &lt;Agent Name&gt;. How may I assist/help you?</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2831717"/>
                  </a:ext>
                </a:extLst>
              </a:tr>
              <a:tr h="1891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Hold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May I place your call on hold for a while.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13302920"/>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Long Hold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Thank you for being on hold/line. I am still checking the information please be on hold/line/call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89262577"/>
                  </a:ext>
                </a:extLst>
              </a:tr>
              <a:tr h="191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Long Hold Resume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Thank you for being on hold/call or Thank you for staying on line.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77869598"/>
                  </a:ext>
                </a:extLst>
              </a:tr>
              <a:tr h="1891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Further Assistance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there anything else I may assist you with?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6720044"/>
                  </a:ext>
                </a:extLst>
              </a:tr>
              <a:tr h="1891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Closing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Thank you for calling, I am transferring your call for feedback.</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3154155"/>
                  </a:ext>
                </a:extLst>
              </a:tr>
              <a:tr h="21614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dirty="0">
                        <a:effectLst/>
                        <a:latin typeface="Times New Roman" panose="02020603050405020304" pitchFamily="18" charset="0"/>
                        <a:cs typeface="Times New Roman" panose="02020603050405020304" pitchFamily="18" charset="0"/>
                      </a:endParaRPr>
                    </a:p>
                  </a:txBody>
                  <a:tcPr marL="25580" marR="2558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dirty="0">
                        <a:effectLst/>
                        <a:latin typeface="Times New Roman" panose="02020603050405020304" pitchFamily="18" charset="0"/>
                        <a:cs typeface="Times New Roman" panose="02020603050405020304" pitchFamily="18" charset="0"/>
                      </a:endParaRPr>
                    </a:p>
                  </a:txBody>
                  <a:tcPr marL="25580" marR="2558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781532939"/>
                  </a:ext>
                </a:extLst>
              </a:tr>
              <a:tr h="1891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Script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b="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Hindi</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xmlns="" val="1768197596"/>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GST Portal Helpdesk mein aapka swagat hai, Mera naam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mein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XXX Hai, Mein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aapki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prakar</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sahayta</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kar</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sakta</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sakti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huon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42193039"/>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Hold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Kya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mein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aapki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call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ko</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kuch</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samay</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hold par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rakh</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sakti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sakta</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13714947"/>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Long Hold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Kripya</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line/hold/call per bane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rahein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rahiye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information check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karne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mein</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kuch</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samay</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lag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raha</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25968699"/>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Long Hold Resume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Line/Call Hold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karne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dhanywaad</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or Line/call/Hold per bane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rehne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dhanyawaad</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62672718"/>
                  </a:ext>
                </a:extLst>
              </a:tr>
              <a:tr h="191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Further Assistance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Kya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aap</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kuch</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aur</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jaankari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chahenge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69005219"/>
                  </a:ext>
                </a:extLst>
              </a:tr>
              <a:tr h="37824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Closing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Feedback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aapki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call transfer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ja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rahi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&lt;Pause&gt; Call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karne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liye</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dhanyawaad</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580" marR="25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76837452"/>
                  </a:ext>
                </a:extLst>
              </a:tr>
            </a:tbl>
          </a:graphicData>
        </a:graphic>
      </p:graphicFrame>
      <p:sp>
        <p:nvSpPr>
          <p:cNvPr id="7" name="Title 3"/>
          <p:cNvSpPr txBox="1">
            <a:spLocks/>
          </p:cNvSpPr>
          <p:nvPr/>
        </p:nvSpPr>
        <p:spPr bwMode="gray">
          <a:xfrm>
            <a:off x="0" y="564056"/>
            <a:ext cx="12192000" cy="307777"/>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algn="ctr" fontAlgn="base">
              <a:spcBef>
                <a:spcPct val="0"/>
              </a:spcBef>
              <a:spcAft>
                <a:spcPct val="0"/>
              </a:spcAft>
              <a:defRPr sz="2400" b="1">
                <a:solidFill>
                  <a:schemeClr val="bg1"/>
                </a:solidFill>
                <a:latin typeface="Arial"/>
                <a:ea typeface="+mj-ea"/>
                <a:cs typeface="Arial" pitchFamily="34" charset="0"/>
              </a:defRPr>
            </a:lvl1pPr>
            <a:lvl2pPr fontAlgn="base">
              <a:spcBef>
                <a:spcPct val="0"/>
              </a:spcBef>
              <a:spcAft>
                <a:spcPct val="0"/>
              </a:spcAft>
              <a:defRPr sz="3200" b="1">
                <a:solidFill>
                  <a:schemeClr val="tx2"/>
                </a:solidFill>
                <a:latin typeface="Arial" charset="0"/>
                <a:cs typeface="Arial" charset="0"/>
              </a:defRPr>
            </a:lvl2pPr>
            <a:lvl3pPr fontAlgn="base">
              <a:spcBef>
                <a:spcPct val="0"/>
              </a:spcBef>
              <a:spcAft>
                <a:spcPct val="0"/>
              </a:spcAft>
              <a:defRPr sz="3200" b="1">
                <a:solidFill>
                  <a:schemeClr val="tx2"/>
                </a:solidFill>
                <a:latin typeface="Arial" charset="0"/>
                <a:cs typeface="Arial" charset="0"/>
              </a:defRPr>
            </a:lvl3pPr>
            <a:lvl4pPr fontAlgn="base">
              <a:spcBef>
                <a:spcPct val="0"/>
              </a:spcBef>
              <a:spcAft>
                <a:spcPct val="0"/>
              </a:spcAft>
              <a:defRPr sz="3200" b="1">
                <a:solidFill>
                  <a:schemeClr val="tx2"/>
                </a:solidFill>
                <a:latin typeface="Arial" charset="0"/>
                <a:cs typeface="Arial" charset="0"/>
              </a:defRPr>
            </a:lvl4pPr>
            <a:lvl5pPr fontAlgn="base">
              <a:spcBef>
                <a:spcPct val="0"/>
              </a:spcBef>
              <a:spcAft>
                <a:spcPct val="0"/>
              </a:spcAft>
              <a:defRPr sz="3200" b="1">
                <a:solidFill>
                  <a:schemeClr val="tx2"/>
                </a:solidFill>
                <a:latin typeface="Arial" charset="0"/>
                <a:cs typeface="Arial" charset="0"/>
              </a:defRPr>
            </a:lvl5pPr>
            <a:lvl6pPr marL="457200" fontAlgn="base">
              <a:spcBef>
                <a:spcPct val="0"/>
              </a:spcBef>
              <a:spcAft>
                <a:spcPct val="0"/>
              </a:spcAft>
              <a:defRPr sz="3200" b="1">
                <a:solidFill>
                  <a:schemeClr val="tx2"/>
                </a:solidFill>
                <a:latin typeface="Arial" charset="0"/>
                <a:cs typeface="Arial" charset="0"/>
              </a:defRPr>
            </a:lvl6pPr>
            <a:lvl7pPr marL="914400" fontAlgn="base">
              <a:spcBef>
                <a:spcPct val="0"/>
              </a:spcBef>
              <a:spcAft>
                <a:spcPct val="0"/>
              </a:spcAft>
              <a:defRPr sz="3200" b="1">
                <a:solidFill>
                  <a:schemeClr val="tx2"/>
                </a:solidFill>
                <a:latin typeface="Arial" charset="0"/>
                <a:cs typeface="Arial" charset="0"/>
              </a:defRPr>
            </a:lvl7pPr>
            <a:lvl8pPr marL="1371600" fontAlgn="base">
              <a:spcBef>
                <a:spcPct val="0"/>
              </a:spcBef>
              <a:spcAft>
                <a:spcPct val="0"/>
              </a:spcAft>
              <a:defRPr sz="3200" b="1">
                <a:solidFill>
                  <a:schemeClr val="tx2"/>
                </a:solidFill>
                <a:latin typeface="Arial" charset="0"/>
                <a:cs typeface="Arial" charset="0"/>
              </a:defRPr>
            </a:lvl8pPr>
            <a:lvl9pPr marL="1828800" fontAlgn="base">
              <a:spcBef>
                <a:spcPct val="0"/>
              </a:spcBef>
              <a:spcAft>
                <a:spcPct val="0"/>
              </a:spcAft>
              <a:defRPr sz="3200" b="1">
                <a:solidFill>
                  <a:schemeClr val="tx2"/>
                </a:solidFill>
                <a:latin typeface="Arial" charset="0"/>
                <a:cs typeface="Arial" charset="0"/>
              </a:defRPr>
            </a:lvl9pPr>
          </a:lstStyle>
          <a:p>
            <a:pPr>
              <a:defRPr/>
            </a:pPr>
            <a:r>
              <a:rPr lang="en-US" sz="2000" dirty="0" smtClean="0">
                <a:latin typeface="Times New Roman" panose="02020603050405020304" pitchFamily="18" charset="0"/>
                <a:cs typeface="Times New Roman" panose="02020603050405020304" pitchFamily="18" charset="0"/>
              </a:rPr>
              <a:t>Script to be followed on call</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01536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Vision Plus - We Make It Hap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805" y="6413679"/>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flipV="1">
            <a:off x="0" y="6547625"/>
            <a:ext cx="10302805"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p:cNvSpPr/>
          <p:nvPr/>
        </p:nvSpPr>
        <p:spPr>
          <a:xfrm flipV="1">
            <a:off x="1889195" y="268458"/>
            <a:ext cx="10302805"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9" descr="Vision Plus - We Make It Hap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2956458" y="466904"/>
            <a:ext cx="5556634" cy="268767"/>
          </a:xfrm>
        </p:spPr>
        <p:txBody>
          <a:bodyPr>
            <a:noAutofit/>
          </a:bodyPr>
          <a:lstStyle/>
          <a:p>
            <a:pPr algn="ctr"/>
            <a:r>
              <a:rPr lang="en-IN" sz="2400" b="1" u="sng" dirty="0" smtClean="0">
                <a:solidFill>
                  <a:schemeClr val="accent5">
                    <a:lumMod val="50000"/>
                  </a:schemeClr>
                </a:solidFill>
              </a:rPr>
              <a:t>Zero Tolerance Policy</a:t>
            </a:r>
            <a:endParaRPr lang="en-IN" sz="2400" b="1" u="sng" dirty="0"/>
          </a:p>
        </p:txBody>
      </p:sp>
      <p:sp>
        <p:nvSpPr>
          <p:cNvPr id="16" name="Subtitle 3"/>
          <p:cNvSpPr>
            <a:spLocks noGrp="1"/>
          </p:cNvSpPr>
          <p:nvPr>
            <p:ph type="subTitle" idx="1"/>
          </p:nvPr>
        </p:nvSpPr>
        <p:spPr>
          <a:xfrm>
            <a:off x="1524000" y="741704"/>
            <a:ext cx="9144000" cy="1655762"/>
          </a:xfrm>
        </p:spPr>
        <p:txBody>
          <a:bodyPr>
            <a:normAutofit/>
          </a:bodyPr>
          <a:lstStyle/>
          <a:p>
            <a:r>
              <a:rPr lang="en-IN" sz="1400" b="1" dirty="0">
                <a:solidFill>
                  <a:srgbClr val="FF0000"/>
                </a:solidFill>
              </a:rPr>
              <a:t>Please find the below points of Z.T Policy &amp; Consequences, for all instances falling under this head, a disciplinary action ranging from a warning on the first instance to termination along with HR intervention would be applicable.</a:t>
            </a:r>
          </a:p>
        </p:txBody>
      </p:sp>
      <p:sp>
        <p:nvSpPr>
          <p:cNvPr id="17" name="Rectangle 16"/>
          <p:cNvSpPr/>
          <p:nvPr/>
        </p:nvSpPr>
        <p:spPr>
          <a:xfrm>
            <a:off x="274674" y="1528084"/>
            <a:ext cx="5363569" cy="4801314"/>
          </a:xfrm>
          <a:prstGeom prst="rect">
            <a:avLst/>
          </a:prstGeom>
        </p:spPr>
        <p:txBody>
          <a:bodyPr wrap="square">
            <a:spAutoFit/>
          </a:bodyPr>
          <a:lstStyle/>
          <a:p>
            <a:r>
              <a:rPr lang="en-IN" b="1" dirty="0"/>
              <a:t>1. </a:t>
            </a:r>
            <a:r>
              <a:rPr lang="en-IN" b="1" smtClean="0"/>
              <a:t>Abrupt call/chat </a:t>
            </a:r>
            <a:r>
              <a:rPr lang="en-IN" b="1" dirty="0"/>
              <a:t>disconnection intentionally.</a:t>
            </a:r>
            <a:endParaRPr lang="en-IN" dirty="0"/>
          </a:p>
          <a:p>
            <a:r>
              <a:rPr lang="en-IN" b="1" dirty="0"/>
              <a:t>2. Multiple call disconnections.</a:t>
            </a:r>
            <a:endParaRPr lang="en-IN" dirty="0"/>
          </a:p>
          <a:p>
            <a:r>
              <a:rPr lang="en-IN" b="1" dirty="0"/>
              <a:t>3. Being abusive with the customer.</a:t>
            </a:r>
            <a:endParaRPr lang="en-IN" dirty="0"/>
          </a:p>
          <a:p>
            <a:r>
              <a:rPr lang="en-IN" b="1" dirty="0"/>
              <a:t>4. Misusing customer's information (e.g., taking login ID &amp; password, OTP, </a:t>
            </a:r>
            <a:r>
              <a:rPr lang="en-IN" b="1" dirty="0" smtClean="0"/>
              <a:t>TRN, etc</a:t>
            </a:r>
            <a:r>
              <a:rPr lang="en-IN" b="1" dirty="0"/>
              <a:t>.).</a:t>
            </a:r>
            <a:endParaRPr lang="en-IN" dirty="0"/>
          </a:p>
          <a:p>
            <a:r>
              <a:rPr lang="en-IN" b="1" dirty="0"/>
              <a:t>5. Flirting with the customer.</a:t>
            </a:r>
            <a:endParaRPr lang="en-IN" dirty="0"/>
          </a:p>
          <a:p>
            <a:r>
              <a:rPr lang="en-IN" b="1" dirty="0"/>
              <a:t>6. Being rude, mocking, </a:t>
            </a:r>
            <a:r>
              <a:rPr lang="en-IN" b="1" dirty="0" smtClean="0"/>
              <a:t>sarcastic</a:t>
            </a:r>
            <a:r>
              <a:rPr lang="en-IN" b="1" dirty="0"/>
              <a:t>, blunt, or impolite with the customer.</a:t>
            </a:r>
            <a:endParaRPr lang="en-IN" dirty="0"/>
          </a:p>
          <a:p>
            <a:r>
              <a:rPr lang="en-IN" b="1" dirty="0"/>
              <a:t>7. Crosstalk on-call (when an agent is talking to someone else while the </a:t>
            </a:r>
            <a:r>
              <a:rPr lang="en-IN" b="1" dirty="0" smtClean="0"/>
              <a:t>customer </a:t>
            </a:r>
            <a:r>
              <a:rPr lang="en-IN" b="1" dirty="0"/>
              <a:t>is on the call, and the voice is being captured).</a:t>
            </a:r>
            <a:endParaRPr lang="en-IN" dirty="0"/>
          </a:p>
          <a:p>
            <a:r>
              <a:rPr lang="en-IN" b="1" dirty="0"/>
              <a:t>8. Providing personal information to </a:t>
            </a:r>
            <a:r>
              <a:rPr lang="en-IN" b="1" dirty="0" smtClean="0"/>
              <a:t>the customer</a:t>
            </a:r>
            <a:r>
              <a:rPr lang="en-IN" b="1" dirty="0"/>
              <a:t>.</a:t>
            </a:r>
            <a:endParaRPr lang="en-IN" dirty="0"/>
          </a:p>
          <a:p>
            <a:r>
              <a:rPr lang="en-IN" b="1" dirty="0"/>
              <a:t>9. Not responding to the customer on-call (work avoidance).</a:t>
            </a:r>
            <a:endParaRPr lang="en-IN" dirty="0"/>
          </a:p>
          <a:p>
            <a:r>
              <a:rPr lang="en-IN" b="1" dirty="0"/>
              <a:t>10. Multiple call avoidances.</a:t>
            </a:r>
            <a:endParaRPr lang="en-IN" dirty="0"/>
          </a:p>
          <a:p>
            <a:r>
              <a:rPr lang="en-IN" b="1" dirty="0"/>
              <a:t>11. IVR transfer avoidance delay of 5 seconds.</a:t>
            </a:r>
            <a:endParaRPr lang="en-IN" dirty="0"/>
          </a:p>
          <a:p>
            <a:pPr marL="342900" indent="-342900">
              <a:buFontTx/>
              <a:buChar char="-"/>
            </a:pPr>
            <a:endParaRPr lang="en-IN" dirty="0">
              <a:solidFill>
                <a:srgbClr val="212121"/>
              </a:solidFill>
              <a:latin typeface="verdana" panose="020B0604030504040204" pitchFamily="34" charset="0"/>
            </a:endParaRPr>
          </a:p>
        </p:txBody>
      </p:sp>
      <p:sp>
        <p:nvSpPr>
          <p:cNvPr id="20" name="Rectangle 19"/>
          <p:cNvSpPr/>
          <p:nvPr/>
        </p:nvSpPr>
        <p:spPr>
          <a:xfrm>
            <a:off x="6010150" y="1467326"/>
            <a:ext cx="6086684" cy="5355312"/>
          </a:xfrm>
          <a:prstGeom prst="rect">
            <a:avLst/>
          </a:prstGeom>
        </p:spPr>
        <p:txBody>
          <a:bodyPr wrap="square">
            <a:spAutoFit/>
          </a:bodyPr>
          <a:lstStyle/>
          <a:p>
            <a:r>
              <a:rPr lang="en-IN" b="1" dirty="0"/>
              <a:t>12. Carrying a mobile phone, smart watch, paper, or notepad on the floor.</a:t>
            </a:r>
            <a:endParaRPr lang="en-IN" dirty="0"/>
          </a:p>
          <a:p>
            <a:r>
              <a:rPr lang="en-IN" b="1" dirty="0"/>
              <a:t>13. Soliciting or accepting customers’ credentials under any circumstance.</a:t>
            </a:r>
            <a:endParaRPr lang="en-IN" dirty="0"/>
          </a:p>
          <a:p>
            <a:r>
              <a:rPr lang="en-IN" b="1" dirty="0"/>
              <a:t>14. Sharing one's own or using someone else's credentials.</a:t>
            </a:r>
            <a:endParaRPr lang="en-IN" dirty="0"/>
          </a:p>
          <a:p>
            <a:r>
              <a:rPr lang="en-IN" b="1" dirty="0"/>
              <a:t>15. Call disconnection beyond hold duration.</a:t>
            </a:r>
            <a:endParaRPr lang="en-IN" dirty="0"/>
          </a:p>
          <a:p>
            <a:r>
              <a:rPr lang="en-IN" b="1" dirty="0"/>
              <a:t>16. Call disconnection beyond the opening timeline.</a:t>
            </a:r>
            <a:endParaRPr lang="en-IN" dirty="0"/>
          </a:p>
          <a:p>
            <a:r>
              <a:rPr lang="en-IN" b="1" dirty="0"/>
              <a:t>17. Any activity that is considered misconduct and can impact the client's business </a:t>
            </a:r>
            <a:r>
              <a:rPr lang="en-IN" b="1" dirty="0" smtClean="0"/>
              <a:t>or </a:t>
            </a:r>
            <a:r>
              <a:rPr lang="en-IN" b="1" dirty="0"/>
              <a:t>visionplus's reputation.</a:t>
            </a:r>
            <a:endParaRPr lang="en-IN" dirty="0"/>
          </a:p>
          <a:p>
            <a:r>
              <a:rPr lang="en-IN" b="1" dirty="0"/>
              <a:t>18. Call disconnection from the customer's side after hold exceeded as per </a:t>
            </a:r>
            <a:r>
              <a:rPr lang="en-IN" b="1" dirty="0" smtClean="0"/>
              <a:t>protocol</a:t>
            </a:r>
            <a:r>
              <a:rPr lang="en-IN" b="1" dirty="0"/>
              <a:t>.</a:t>
            </a:r>
            <a:endParaRPr lang="en-IN" dirty="0"/>
          </a:p>
          <a:p>
            <a:r>
              <a:rPr lang="en-IN" b="1" dirty="0"/>
              <a:t>19. Any unethical activity to reduce email/ticket productivity (work avoidance).</a:t>
            </a:r>
            <a:endParaRPr lang="en-IN" dirty="0"/>
          </a:p>
          <a:p>
            <a:r>
              <a:rPr lang="en-IN" b="1" dirty="0"/>
              <a:t>20. Rude, sarcastic, blunt, abusive, or unprofessional replies in email/ticket </a:t>
            </a:r>
            <a:r>
              <a:rPr lang="en-IN" b="1" dirty="0" smtClean="0"/>
              <a:t>communication</a:t>
            </a:r>
            <a:r>
              <a:rPr lang="en-IN" b="1" dirty="0"/>
              <a:t>.</a:t>
            </a:r>
            <a:endParaRPr lang="en-IN" dirty="0"/>
          </a:p>
          <a:p>
            <a:r>
              <a:rPr lang="en-IN" b="1" dirty="0"/>
              <a:t>21. Escalation denial - denial for escalation only once positively stating that the </a:t>
            </a:r>
            <a:r>
              <a:rPr lang="en-IN" b="1" dirty="0" smtClean="0"/>
              <a:t>same </a:t>
            </a:r>
            <a:r>
              <a:rPr lang="en-IN" b="1" dirty="0"/>
              <a:t>information will be provided by the </a:t>
            </a:r>
            <a:r>
              <a:rPr lang="en-IN" b="1" dirty="0" smtClean="0"/>
              <a:t>senior.</a:t>
            </a:r>
            <a:endParaRPr lang="en-IN" dirty="0"/>
          </a:p>
          <a:p>
            <a:endParaRPr lang="en-IN" dirty="0"/>
          </a:p>
        </p:txBody>
      </p:sp>
      <p:cxnSp>
        <p:nvCxnSpPr>
          <p:cNvPr id="21" name="Straight Connector 20"/>
          <p:cNvCxnSpPr/>
          <p:nvPr/>
        </p:nvCxnSpPr>
        <p:spPr>
          <a:xfrm>
            <a:off x="5822575" y="1262878"/>
            <a:ext cx="1081" cy="5284747"/>
          </a:xfrm>
          <a:prstGeom prst="line">
            <a:avLst/>
          </a:prstGeom>
          <a:ln w="38100">
            <a:solidFill>
              <a:schemeClr val="accent5">
                <a:lumMod val="5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flipV="1">
            <a:off x="0" y="1262878"/>
            <a:ext cx="12192000" cy="6245"/>
          </a:xfrm>
          <a:prstGeom prst="line">
            <a:avLst/>
          </a:prstGeom>
          <a:ln w="38100">
            <a:solidFill>
              <a:schemeClr val="accent5">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51786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ree vector thank you lettering with curls">
            <a:extLst>
              <a:ext uri="{FF2B5EF4-FFF2-40B4-BE49-F238E27FC236}">
                <a16:creationId xmlns:a16="http://schemas.microsoft.com/office/drawing/2014/main" xmlns="" id="{61574AB8-730F-4990-9C69-B8326701F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1319213"/>
            <a:ext cx="59626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08681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txBox="1">
            <a:spLocks/>
          </p:cNvSpPr>
          <p:nvPr/>
        </p:nvSpPr>
        <p:spPr bwMode="gray">
          <a:xfrm>
            <a:off x="785446" y="1230922"/>
            <a:ext cx="9024759" cy="941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rtl="0" eaLnBrk="1" fontAlgn="base"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rtl="0" eaLnBrk="1" fontAlgn="base"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rtl="0" eaLnBrk="1" fontAlgn="base" hangingPunct="1">
              <a:spcBef>
                <a:spcPts val="0"/>
              </a:spcBef>
              <a:spcAft>
                <a:spcPts val="0"/>
              </a:spcAft>
              <a:buClr>
                <a:schemeClr val="bg2"/>
              </a:buClr>
              <a:buSzPct val="90000"/>
              <a:buFont typeface="Arial" charset="0"/>
              <a:buChar char="–"/>
              <a:defRPr lang="en-US" sz="1800" b="0" kern="1200" baseline="0" dirty="0" smtClean="0">
                <a:solidFill>
                  <a:schemeClr val="tx1"/>
                </a:solidFill>
                <a:latin typeface="Arial" pitchFamily="34" charset="0"/>
                <a:ea typeface="+mn-ea"/>
                <a:cs typeface="Arial" pitchFamily="34" charset="0"/>
              </a:defRPr>
            </a:lvl3pPr>
            <a:lvl4pPr marL="850900" indent="-279400" algn="l" rtl="0" eaLnBrk="1" fontAlgn="base"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hangingPunct="1">
              <a:spcBef>
                <a:spcPts val="0"/>
              </a:spcBef>
              <a:spcAft>
                <a:spcPts val="0"/>
              </a:spcAft>
              <a:buClr>
                <a:schemeClr val="bg2"/>
              </a:buClr>
              <a:buSzPct val="70000"/>
              <a:buFont typeface="Arial"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Gst Portal URL – </a:t>
            </a: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hlinkClick r:id="rId3"/>
              </a:rPr>
              <a:t>https://www.gst.gov.in/</a:t>
            </a:r>
            <a:endPar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Gst Help-Desk Number (365*7) 9:00 AM To 9:00 PM – 1800-103-4786 ( Toll-Free)</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Grievance Redressal Portal for GST – </a:t>
            </a: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hlinkClick r:id="rId4"/>
              </a:rPr>
              <a:t>https://selfservice.gstsystem.in/</a:t>
            </a:r>
            <a:endPar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E-Way bill Portal Link – </a:t>
            </a: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hlinkClick r:id="rId5"/>
              </a:rPr>
              <a:t>https://ewaybillgst.gov.in/</a:t>
            </a:r>
            <a:endPar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E-Invoice Portal Link – </a:t>
            </a: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hlinkClick r:id="rId6"/>
              </a:rPr>
              <a:t>https://einvoice1.gst.gov.in</a:t>
            </a:r>
            <a:endPar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CBIC Help-Desk Toll Free No – 18001200232 (For GST/</a:t>
            </a:r>
            <a:r>
              <a:rPr kumimoji="0" lang="en-IN" sz="1800" b="1" i="0" u="none" strike="noStrike" kern="1200" cap="none" spc="0" normalizeH="0" baseline="0" noProof="0" dirty="0" err="1" smtClean="0">
                <a:ln>
                  <a:noFill/>
                </a:ln>
                <a:solidFill>
                  <a:sysClr val="windowText" lastClr="000000"/>
                </a:solidFill>
                <a:effectLst/>
                <a:uLnTx/>
                <a:uFillTx/>
                <a:latin typeface="Arial" pitchFamily="34" charset="0"/>
                <a:ea typeface="+mn-ea"/>
                <a:cs typeface="Arial" pitchFamily="34" charset="0"/>
              </a:rPr>
              <a:t>Eway</a:t>
            </a: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bill legal Information) </a:t>
            </a:r>
          </a:p>
          <a:p>
            <a:pPr marL="0" marR="0" lvl="0" indent="0" algn="l" defTabSz="914400" rtl="0" eaLnBrk="1" fontAlgn="base" latinLnBrk="0" hangingPunct="1">
              <a:lnSpc>
                <a:spcPct val="150000"/>
              </a:lnSpc>
              <a:spcBef>
                <a:spcPts val="0"/>
              </a:spcBef>
              <a:spcAft>
                <a:spcPts val="0"/>
              </a:spcAft>
              <a:buClr>
                <a:srgbClr val="E31837"/>
              </a:buClr>
              <a:buSzPct val="120000"/>
              <a:buFont typeface="Wingdings" pitchFamily="2" charset="2"/>
              <a:buNone/>
              <a:tabLst/>
              <a:defRPr/>
            </a:pPr>
            <a:r>
              <a:rPr kumimoji="0" lang="en-IN" sz="1800" b="1"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     ( No more available )</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Email ID – </a:t>
            </a:r>
            <a:r>
              <a:rPr kumimoji="0" lang="en-IN" sz="1800" b="1"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hlinkClick r:id="rId7"/>
              </a:rPr>
              <a:t>cbecmitra.helpdesk@icegate.gov.in</a:t>
            </a: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(For Any legal Information) </a:t>
            </a:r>
          </a:p>
          <a:p>
            <a:pPr marL="0" marR="0" lvl="0" indent="0" algn="l" defTabSz="914400" rtl="0" eaLnBrk="1" fontAlgn="base" latinLnBrk="0" hangingPunct="1">
              <a:lnSpc>
                <a:spcPct val="150000"/>
              </a:lnSpc>
              <a:spcBef>
                <a:spcPts val="0"/>
              </a:spcBef>
              <a:spcAft>
                <a:spcPts val="0"/>
              </a:spcAft>
              <a:buClr>
                <a:srgbClr val="E31837"/>
              </a:buClr>
              <a:buSzPct val="120000"/>
              <a:buFont typeface="Wingdings" pitchFamily="2" charset="2"/>
              <a:buNone/>
              <a:tabLst/>
              <a:defRPr/>
            </a:pPr>
            <a:r>
              <a:rPr kumimoji="0" lang="en-IN" sz="1800" b="1"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    ( No more available )</a:t>
            </a:r>
            <a:endPar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Tax officer Help-Desk Number – 0124-4479900</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r>
              <a:rPr kumimoji="0" lang="en-IN" sz="18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Ice-gate Help-Desk Number – 1800-3010-1000</a:t>
            </a: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150000"/>
              </a:lnSpc>
              <a:spcBef>
                <a:spcPts val="0"/>
              </a:spcBef>
              <a:spcAft>
                <a:spcPts val="0"/>
              </a:spcAft>
              <a:buClr>
                <a:srgbClr val="E31837"/>
              </a:buClr>
              <a:buSzPct val="120000"/>
              <a:buFont typeface="Wingdings" pitchFamily="2" charset="2"/>
              <a:buChar char="§"/>
              <a:tabLst/>
              <a:defRPr/>
            </a:pPr>
            <a:endParaRPr kumimoji="0" lang="en-IN" sz="1800" b="0" i="0" u="sng"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200000"/>
              </a:lnSpc>
              <a:spcBef>
                <a:spcPts val="0"/>
              </a:spcBef>
              <a:spcAft>
                <a:spcPts val="0"/>
              </a:spcAft>
              <a:buClr>
                <a:srgbClr val="E31837"/>
              </a:buClr>
              <a:buSzPct val="120000"/>
              <a:buFont typeface="Wingdings" pitchFamily="2" charset="2"/>
              <a:buChar char="§"/>
              <a:tabLst/>
              <a:defRPr/>
            </a:pPr>
            <a:endParaRPr kumimoji="0" lang="en-IN"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290513" marR="0" lvl="0" indent="-290513" algn="l" defTabSz="914400" rtl="0" eaLnBrk="1" fontAlgn="base" latinLnBrk="0" hangingPunct="1">
              <a:lnSpc>
                <a:spcPct val="200000"/>
              </a:lnSpc>
              <a:spcBef>
                <a:spcPts val="0"/>
              </a:spcBef>
              <a:spcAft>
                <a:spcPts val="0"/>
              </a:spcAft>
              <a:buClr>
                <a:srgbClr val="E31837"/>
              </a:buClr>
              <a:buSzPct val="120000"/>
              <a:buFont typeface="Wingdings" pitchFamily="2" charset="2"/>
              <a:buChar char="§"/>
              <a:tabLst/>
              <a:defRPr/>
            </a:pPr>
            <a:endParaRPr kumimoji="0" lang="en-IN" sz="1800" b="1"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9" name="Title 3"/>
          <p:cNvSpPr txBox="1">
            <a:spLocks/>
          </p:cNvSpPr>
          <p:nvPr/>
        </p:nvSpPr>
        <p:spPr bwMode="gray">
          <a:xfrm>
            <a:off x="0" y="691804"/>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Basic Information </a:t>
            </a:r>
          </a:p>
        </p:txBody>
      </p:sp>
      <p:pic>
        <p:nvPicPr>
          <p:cNvPr id="16386" name="Picture 2" descr="Question Mark Logo Photos, Images &amp; Pictures | Shutterstock"/>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332" t="13164" r="8423" b="24146"/>
          <a:stretch/>
        </p:blipFill>
        <p:spPr bwMode="auto">
          <a:xfrm>
            <a:off x="6892723" y="3810000"/>
            <a:ext cx="5070677"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13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1663338" y="1323057"/>
            <a:ext cx="5812620" cy="4790360"/>
          </a:xfrm>
          <a:prstGeom prst="rect">
            <a:avLst/>
          </a:prstGeom>
        </p:spPr>
      </p:pic>
      <p:sp>
        <p:nvSpPr>
          <p:cNvPr id="11" name="Rectangle 10"/>
          <p:cNvSpPr/>
          <p:nvPr/>
        </p:nvSpPr>
        <p:spPr>
          <a:xfrm>
            <a:off x="7667145" y="1696568"/>
            <a:ext cx="3770811" cy="3416320"/>
          </a:xfrm>
          <a:prstGeom prst="rect">
            <a:avLst/>
          </a:prstGeom>
        </p:spPr>
        <p:txBody>
          <a:bodyPr wrap="square">
            <a:spAutoFit/>
          </a:bodyPr>
          <a:lstStyle/>
          <a:p>
            <a:r>
              <a:rPr lang="en-US" dirty="0">
                <a:ln w="0"/>
                <a:solidFill>
                  <a:schemeClr val="accent1">
                    <a:lumMod val="75000"/>
                  </a:schemeClr>
                </a:solidFill>
                <a:effectLst>
                  <a:outerShdw blurRad="38100" dist="25400" dir="5400000" algn="ctr" rotWithShape="0">
                    <a:srgbClr val="6E747A">
                      <a:alpha val="43000"/>
                    </a:srgbClr>
                  </a:outerShdw>
                </a:effectLst>
                <a:latin typeface="Gilroy-Regular"/>
              </a:rPr>
              <a:t>Interactive Voice Response (IVR) is an automated phone system technology that allows incoming callers to access information via a voice response system of pre recorded messages without having to speak to an agent, as well as to utilize menu options via touch tone keypad selection or speech recognition to have their call routed to specific departments or specialists.</a:t>
            </a:r>
            <a:endParaRPr lang="en-US" dirty="0">
              <a:ln w="0"/>
              <a:solidFill>
                <a:schemeClr val="accent1">
                  <a:lumMod val="75000"/>
                </a:schemeClr>
              </a:solidFill>
              <a:effectLst>
                <a:outerShdw blurRad="38100" dist="25400" dir="5400000" algn="ctr" rotWithShape="0">
                  <a:srgbClr val="6E747A">
                    <a:alpha val="43000"/>
                  </a:srgbClr>
                </a:outerShdw>
              </a:effectLst>
            </a:endParaRPr>
          </a:p>
        </p:txBody>
      </p:sp>
      <p:sp>
        <p:nvSpPr>
          <p:cNvPr id="6" name="Title 3"/>
          <p:cNvSpPr txBox="1">
            <a:spLocks/>
          </p:cNvSpPr>
          <p:nvPr/>
        </p:nvSpPr>
        <p:spPr bwMode="gray">
          <a:xfrm>
            <a:off x="0" y="850104"/>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lang="en-US" dirty="0" smtClean="0">
                <a:solidFill>
                  <a:schemeClr val="bg1"/>
                </a:solidFill>
              </a:rPr>
              <a:t>What is </a:t>
            </a:r>
            <a:r>
              <a:rPr lang="en-US" dirty="0">
                <a:solidFill>
                  <a:schemeClr val="bg1"/>
                </a:solidFill>
              </a:rPr>
              <a:t>IVR</a:t>
            </a:r>
          </a:p>
        </p:txBody>
      </p:sp>
    </p:spTree>
    <p:extLst>
      <p:ext uri="{BB962C8B-B14F-4D97-AF65-F5344CB8AC3E}">
        <p14:creationId xmlns:p14="http://schemas.microsoft.com/office/powerpoint/2010/main" val="129389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txBox="1">
            <a:spLocks/>
          </p:cNvSpPr>
          <p:nvPr/>
        </p:nvSpPr>
        <p:spPr>
          <a:xfrm>
            <a:off x="3880940" y="584393"/>
            <a:ext cx="3878398" cy="492443"/>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b="1" u="sng" dirty="0">
              <a:solidFill>
                <a:srgbClr val="FF0000"/>
              </a:solidFill>
            </a:endParaRPr>
          </a:p>
        </p:txBody>
      </p:sp>
      <p:sp>
        <p:nvSpPr>
          <p:cNvPr id="7" name="Rectangle 6"/>
          <p:cNvSpPr/>
          <p:nvPr/>
        </p:nvSpPr>
        <p:spPr>
          <a:xfrm>
            <a:off x="1663338" y="1760923"/>
            <a:ext cx="2804159" cy="4154984"/>
          </a:xfrm>
          <a:prstGeom prst="rect">
            <a:avLst/>
          </a:prstGeom>
        </p:spPr>
        <p:txBody>
          <a:bodyPr wrap="square">
            <a:spAutoFit/>
          </a:bodyPr>
          <a:lstStyle/>
          <a:p>
            <a:pPr marL="342900" indent="-342900">
              <a:buFont typeface="+mj-lt"/>
              <a:buAutoNum type="arabicPeriod"/>
            </a:pPr>
            <a:r>
              <a:rPr lang="en-US" sz="2200" b="1" dirty="0">
                <a:latin typeface="Calibri" panose="020F0502020204030204" pitchFamily="34" charset="0"/>
                <a:ea typeface="Calibri" panose="020F0502020204030204" pitchFamily="34" charset="0"/>
              </a:rPr>
              <a:t>Hindi</a:t>
            </a:r>
          </a:p>
          <a:p>
            <a:pPr marL="342900" indent="-342900">
              <a:buFont typeface="+mj-lt"/>
              <a:buAutoNum type="arabicPeriod"/>
            </a:pPr>
            <a:r>
              <a:rPr lang="en-US" sz="2200" b="1" dirty="0">
                <a:latin typeface="Calibri" panose="020F0502020204030204" pitchFamily="34" charset="0"/>
                <a:ea typeface="Calibri" panose="020F0502020204030204" pitchFamily="34" charset="0"/>
              </a:rPr>
              <a:t>English</a:t>
            </a:r>
          </a:p>
          <a:p>
            <a:pPr marL="342900" indent="-342900">
              <a:buFont typeface="+mj-lt"/>
              <a:buAutoNum type="arabicPeriod"/>
            </a:pPr>
            <a:r>
              <a:rPr lang="en-US" sz="2200" b="1" dirty="0">
                <a:latin typeface="Calibri" panose="020F0502020204030204" pitchFamily="34" charset="0"/>
                <a:ea typeface="Calibri" panose="020F0502020204030204" pitchFamily="34" charset="0"/>
              </a:rPr>
              <a:t>Bengali</a:t>
            </a:r>
          </a:p>
          <a:p>
            <a:pPr marL="342900" indent="-342900">
              <a:buFont typeface="+mj-lt"/>
              <a:buAutoNum type="arabicPeriod"/>
            </a:pPr>
            <a:r>
              <a:rPr lang="en-US" sz="2200" b="1" dirty="0">
                <a:latin typeface="Calibri" panose="020F0502020204030204" pitchFamily="34" charset="0"/>
                <a:ea typeface="Calibri" panose="020F0502020204030204" pitchFamily="34" charset="0"/>
              </a:rPr>
              <a:t>Gujrati</a:t>
            </a:r>
          </a:p>
          <a:p>
            <a:pPr marL="342900" indent="-342900">
              <a:buFont typeface="+mj-lt"/>
              <a:buAutoNum type="arabicPeriod"/>
            </a:pPr>
            <a:r>
              <a:rPr lang="en-US" sz="2200" b="1" dirty="0">
                <a:latin typeface="Calibri" panose="020F0502020204030204" pitchFamily="34" charset="0"/>
                <a:ea typeface="Calibri" panose="020F0502020204030204" pitchFamily="34" charset="0"/>
              </a:rPr>
              <a:t>Telegu</a:t>
            </a:r>
          </a:p>
          <a:p>
            <a:pPr marL="342900" indent="-342900">
              <a:buFont typeface="+mj-lt"/>
              <a:buAutoNum type="arabicPeriod"/>
            </a:pPr>
            <a:r>
              <a:rPr lang="en-US" sz="2200" b="1" dirty="0">
                <a:latin typeface="Calibri" panose="020F0502020204030204" pitchFamily="34" charset="0"/>
                <a:ea typeface="Calibri" panose="020F0502020204030204" pitchFamily="34" charset="0"/>
              </a:rPr>
              <a:t>Tamil</a:t>
            </a:r>
          </a:p>
          <a:p>
            <a:pPr marL="342900" indent="-342900">
              <a:buFont typeface="+mj-lt"/>
              <a:buAutoNum type="arabicPeriod"/>
            </a:pPr>
            <a:r>
              <a:rPr lang="en-US" sz="2200" b="1" dirty="0">
                <a:latin typeface="Calibri" panose="020F0502020204030204" pitchFamily="34" charset="0"/>
                <a:ea typeface="Calibri" panose="020F0502020204030204" pitchFamily="34" charset="0"/>
              </a:rPr>
              <a:t>Assamese</a:t>
            </a:r>
          </a:p>
          <a:p>
            <a:pPr marL="342900" indent="-342900">
              <a:buFont typeface="+mj-lt"/>
              <a:buAutoNum type="arabicPeriod"/>
            </a:pPr>
            <a:r>
              <a:rPr lang="en-US" sz="2200" b="1" dirty="0">
                <a:latin typeface="Calibri" panose="020F0502020204030204" pitchFamily="34" charset="0"/>
                <a:ea typeface="Calibri" panose="020F0502020204030204" pitchFamily="34" charset="0"/>
              </a:rPr>
              <a:t>Oriya</a:t>
            </a:r>
          </a:p>
          <a:p>
            <a:pPr marL="342900" indent="-342900">
              <a:buFont typeface="+mj-lt"/>
              <a:buAutoNum type="arabicPeriod"/>
            </a:pPr>
            <a:r>
              <a:rPr lang="en-US" sz="2200" b="1" dirty="0">
                <a:latin typeface="Calibri" panose="020F0502020204030204" pitchFamily="34" charset="0"/>
                <a:ea typeface="Calibri" panose="020F0502020204030204" pitchFamily="34" charset="0"/>
              </a:rPr>
              <a:t>Malayalam</a:t>
            </a:r>
          </a:p>
          <a:p>
            <a:pPr marL="342900" indent="-342900">
              <a:buFont typeface="+mj-lt"/>
              <a:buAutoNum type="arabicPeriod"/>
            </a:pPr>
            <a:r>
              <a:rPr lang="en-US" sz="2200" b="1" dirty="0">
                <a:latin typeface="Calibri" panose="020F0502020204030204" pitchFamily="34" charset="0"/>
                <a:ea typeface="Calibri" panose="020F0502020204030204" pitchFamily="34" charset="0"/>
              </a:rPr>
              <a:t>Marathi </a:t>
            </a:r>
          </a:p>
          <a:p>
            <a:pPr marL="342900" indent="-342900">
              <a:buFont typeface="+mj-lt"/>
              <a:buAutoNum type="arabicPeriod"/>
            </a:pPr>
            <a:r>
              <a:rPr lang="en-US" sz="2200" b="1" dirty="0">
                <a:latin typeface="Calibri" panose="020F0502020204030204" pitchFamily="34" charset="0"/>
                <a:ea typeface="Calibri" panose="020F0502020204030204" pitchFamily="34" charset="0"/>
              </a:rPr>
              <a:t>Kannad</a:t>
            </a:r>
          </a:p>
          <a:p>
            <a:pPr marL="342900" indent="-342900">
              <a:buFont typeface="+mj-lt"/>
              <a:buAutoNum type="arabicPeriod"/>
            </a:pPr>
            <a:r>
              <a:rPr lang="en-US" sz="2200" b="1" dirty="0">
                <a:latin typeface="Calibri" panose="020F0502020204030204" pitchFamily="34" charset="0"/>
                <a:ea typeface="Calibri" panose="020F0502020204030204" pitchFamily="34" charset="0"/>
              </a:rPr>
              <a:t> Punjabi</a:t>
            </a:r>
            <a:endParaRPr lang="en-US" sz="2200" b="1" dirty="0"/>
          </a:p>
        </p:txBody>
      </p:sp>
      <p:pic>
        <p:nvPicPr>
          <p:cNvPr id="8" name="Picture 7"/>
          <p:cNvPicPr>
            <a:picLocks noChangeAspect="1"/>
          </p:cNvPicPr>
          <p:nvPr/>
        </p:nvPicPr>
        <p:blipFill>
          <a:blip r:embed="rId3"/>
          <a:stretch>
            <a:fillRect/>
          </a:stretch>
        </p:blipFill>
        <p:spPr>
          <a:xfrm>
            <a:off x="4277949" y="1550350"/>
            <a:ext cx="6647288" cy="4365557"/>
          </a:xfrm>
          <a:prstGeom prst="rect">
            <a:avLst/>
          </a:prstGeom>
          <a:effectLst>
            <a:softEdge rad="482600"/>
          </a:effectLst>
        </p:spPr>
      </p:pic>
      <p:sp>
        <p:nvSpPr>
          <p:cNvPr id="9" name="Title 3"/>
          <p:cNvSpPr txBox="1">
            <a:spLocks/>
          </p:cNvSpPr>
          <p:nvPr/>
        </p:nvSpPr>
        <p:spPr bwMode="gray">
          <a:xfrm>
            <a:off x="0" y="850104"/>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lang="en-US" dirty="0">
                <a:solidFill>
                  <a:schemeClr val="bg1"/>
                </a:solidFill>
              </a:rPr>
              <a:t>Languages on IVR</a:t>
            </a:r>
          </a:p>
        </p:txBody>
      </p:sp>
    </p:spTree>
    <p:extLst>
      <p:ext uri="{BB962C8B-B14F-4D97-AF65-F5344CB8AC3E}">
        <p14:creationId xmlns:p14="http://schemas.microsoft.com/office/powerpoint/2010/main" val="2503327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4"/>
          <p:cNvGraphicFramePr>
            <a:graphicFrameLocks noGrp="1"/>
          </p:cNvGraphicFramePr>
          <p:nvPr>
            <p:extLst>
              <p:ext uri="{D42A27DB-BD31-4B8C-83A1-F6EECF244321}">
                <p14:modId xmlns:p14="http://schemas.microsoft.com/office/powerpoint/2010/main" val="856134234"/>
              </p:ext>
            </p:extLst>
          </p:nvPr>
        </p:nvGraphicFramePr>
        <p:xfrm>
          <a:off x="1137123" y="1502077"/>
          <a:ext cx="6590394" cy="4592585"/>
        </p:xfrm>
        <a:graphic>
          <a:graphicData uri="http://schemas.openxmlformats.org/drawingml/2006/table">
            <a:tbl>
              <a:tblPr/>
              <a:tblGrid>
                <a:gridCol w="2287857">
                  <a:extLst>
                    <a:ext uri="{9D8B030D-6E8A-4147-A177-3AD203B41FA5}">
                      <a16:colId xmlns:a16="http://schemas.microsoft.com/office/drawing/2014/main" xmlns="" val="3334976785"/>
                    </a:ext>
                  </a:extLst>
                </a:gridCol>
                <a:gridCol w="4302537">
                  <a:extLst>
                    <a:ext uri="{9D8B030D-6E8A-4147-A177-3AD203B41FA5}">
                      <a16:colId xmlns:a16="http://schemas.microsoft.com/office/drawing/2014/main" xmlns="" val="938280538"/>
                    </a:ext>
                  </a:extLst>
                </a:gridCol>
              </a:tblGrid>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ctr"/>
                      <a:r>
                        <a:rPr lang="en-US" sz="1800" b="1" u="none" strike="noStrike" dirty="0">
                          <a:solidFill>
                            <a:schemeClr val="bg1"/>
                          </a:solidFill>
                          <a:effectLst/>
                        </a:rPr>
                        <a:t>Language</a:t>
                      </a:r>
                      <a:r>
                        <a:rPr lang="en-US" sz="1200" u="none" strike="noStrike" dirty="0">
                          <a:solidFill>
                            <a:schemeClr val="bg1"/>
                          </a:solidFill>
                          <a:effectLst/>
                        </a:rPr>
                        <a:t> </a:t>
                      </a:r>
                      <a:endParaRPr lang="en-US" sz="1200" b="1" i="0" u="none" strike="noStrike" dirty="0">
                        <a:solidFill>
                          <a:schemeClr val="bg1"/>
                        </a:solidFill>
                        <a:effectLst/>
                        <a:latin typeface="Calibri" panose="020F0502020204030204" pitchFamily="34" charset="0"/>
                      </a:endParaRPr>
                    </a:p>
                  </a:txBody>
                  <a:tcPr marL="4692" marR="4692" marT="4692"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ctr"/>
                      <a:r>
                        <a:rPr lang="en-US" sz="1800" b="1" u="none" strike="noStrike" dirty="0">
                          <a:solidFill>
                            <a:schemeClr val="bg1"/>
                          </a:solidFill>
                          <a:effectLst/>
                        </a:rPr>
                        <a:t>Options on IVR</a:t>
                      </a:r>
                      <a:endParaRPr lang="en-US" sz="1800" b="1" i="0" u="none" strike="noStrike" dirty="0">
                        <a:solidFill>
                          <a:schemeClr val="bg1"/>
                        </a:solidFill>
                        <a:effectLst/>
                        <a:latin typeface="Calibri" panose="020F0502020204030204" pitchFamily="34" charset="0"/>
                      </a:endParaRPr>
                    </a:p>
                  </a:txBody>
                  <a:tcPr marL="4692" marR="4692" marT="4692"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xmlns="" val="157334804"/>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Hindi</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a:effectLst/>
                        </a:rPr>
                        <a:t>1</a:t>
                      </a:r>
                      <a:endParaRPr lang="en-US" sz="1600" b="1" i="0" u="none" strike="noStrike">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67105562"/>
                  </a:ext>
                </a:extLst>
              </a:tr>
              <a:tr h="33640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English</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2</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036139171"/>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Punjabi</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433951493"/>
                  </a:ext>
                </a:extLst>
              </a:tr>
              <a:tr h="807277">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ctr"/>
                      <a:r>
                        <a:rPr lang="en-US" sz="1800" b="1" u="none" strike="noStrike" dirty="0">
                          <a:solidFill>
                            <a:schemeClr val="bg1"/>
                          </a:solidFill>
                          <a:effectLst/>
                        </a:rPr>
                        <a:t>For other language press 4 then IVR will give you options again from starting</a:t>
                      </a:r>
                      <a:endParaRPr lang="en-US" sz="1800" b="1" i="0" u="none" strike="noStrike" dirty="0">
                        <a:solidFill>
                          <a:schemeClr val="bg1"/>
                        </a:solidFill>
                        <a:effectLst/>
                        <a:latin typeface="Calibri" panose="020F0502020204030204" pitchFamily="34" charset="0"/>
                      </a:endParaRPr>
                    </a:p>
                  </a:txBody>
                  <a:tcPr marL="4692" marR="4692" marT="4692" marB="0" anchor="ctr">
                    <a:lnL w="12700" cmpd="sng">
                      <a:solidFill>
                        <a:sysClr val="window" lastClr="FFFFFF"/>
                      </a:solidFill>
                    </a:lnL>
                    <a:lnR w="12700" cmpd="sng">
                      <a:solidFill>
                        <a:sysClr val="window" lastClr="FFFFFF"/>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endParaRPr lang="en-US"/>
                    </a:p>
                  </a:txBody>
                  <a:tcPr/>
                </a:tc>
                <a:extLst>
                  <a:ext uri="{0D108BD9-81ED-4DB2-BD59-A6C34878D82A}">
                    <a16:rowId xmlns:a16="http://schemas.microsoft.com/office/drawing/2014/main" xmlns="" val="2151560790"/>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Gujrati</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1</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174672095"/>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Marathi </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2</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70495269"/>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Bengali </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3</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48240357"/>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Assam</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4</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30655745"/>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err="1">
                          <a:effectLst/>
                        </a:rPr>
                        <a:t>Telegu</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5</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79732697"/>
                  </a:ext>
                </a:extLst>
              </a:tr>
              <a:tr h="2774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Tamil</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6</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9951456"/>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Kannada</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7</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68042902"/>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Oriya </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8</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59011781"/>
                  </a:ext>
                </a:extLst>
              </a:tr>
              <a:tr h="2883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MALAYALAM </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b"/>
                      <a:r>
                        <a:rPr lang="en-US" sz="1600" b="1" u="none" strike="noStrike" dirty="0">
                          <a:effectLst/>
                        </a:rPr>
                        <a:t>9</a:t>
                      </a:r>
                      <a:endParaRPr lang="en-US" sz="1600" b="1" i="0" u="none" strike="noStrike" dirty="0">
                        <a:solidFill>
                          <a:srgbClr val="000000"/>
                        </a:solidFill>
                        <a:effectLst/>
                        <a:latin typeface="Calibri" panose="020F0502020204030204" pitchFamily="34" charset="0"/>
                      </a:endParaRPr>
                    </a:p>
                  </a:txBody>
                  <a:tcPr marL="4692" marR="4692" marT="46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976455496"/>
                  </a:ext>
                </a:extLst>
              </a:tr>
            </a:tbl>
          </a:graphicData>
        </a:graphic>
      </p:graphicFrame>
      <p:pic>
        <p:nvPicPr>
          <p:cNvPr id="16" name="Picture 15"/>
          <p:cNvPicPr>
            <a:picLocks noChangeAspect="1"/>
          </p:cNvPicPr>
          <p:nvPr/>
        </p:nvPicPr>
        <p:blipFill>
          <a:blip r:embed="rId3"/>
          <a:stretch>
            <a:fillRect/>
          </a:stretch>
        </p:blipFill>
        <p:spPr>
          <a:xfrm>
            <a:off x="8074206" y="2645979"/>
            <a:ext cx="2914650" cy="3448683"/>
          </a:xfrm>
          <a:prstGeom prst="rect">
            <a:avLst/>
          </a:prstGeom>
        </p:spPr>
      </p:pic>
      <p:sp>
        <p:nvSpPr>
          <p:cNvPr id="17" name="Rounded Rectangle 16"/>
          <p:cNvSpPr/>
          <p:nvPr/>
        </p:nvSpPr>
        <p:spPr>
          <a:xfrm>
            <a:off x="7963897" y="1502077"/>
            <a:ext cx="1457325" cy="1039347"/>
          </a:xfrm>
          <a:prstGeom prst="roundRect">
            <a:avLst/>
          </a:prstGeom>
          <a:solidFill>
            <a:schemeClr val="accent5">
              <a:lumMod val="50000"/>
            </a:schemeClr>
          </a:solidFill>
          <a:ln w="9525" cap="flat" cmpd="sng" algn="ctr">
            <a:solidFill>
              <a:schemeClr val="accent5">
                <a:lumMod val="50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Arial"/>
                <a:ea typeface="+mn-ea"/>
                <a:cs typeface="+mn-cs"/>
              </a:rPr>
              <a:t>Press 1 for Gst</a:t>
            </a:r>
          </a:p>
        </p:txBody>
      </p:sp>
      <p:sp>
        <p:nvSpPr>
          <p:cNvPr id="18" name="Rounded Rectangle 17"/>
          <p:cNvSpPr/>
          <p:nvPr/>
        </p:nvSpPr>
        <p:spPr>
          <a:xfrm>
            <a:off x="9531531" y="1502077"/>
            <a:ext cx="1457325" cy="1039347"/>
          </a:xfrm>
          <a:prstGeom prst="roundRect">
            <a:avLst/>
          </a:prstGeom>
          <a:solidFill>
            <a:schemeClr val="accent5">
              <a:lumMod val="50000"/>
            </a:schemeClr>
          </a:solidFill>
          <a:ln w="9525" cap="flat" cmpd="sng" algn="ctr">
            <a:solidFill>
              <a:schemeClr val="accent5">
                <a:lumMod val="50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fontAlgn="base">
              <a:spcBef>
                <a:spcPct val="0"/>
              </a:spcBef>
              <a:spcAft>
                <a:spcPct val="0"/>
              </a:spcAft>
            </a:pPr>
            <a:r>
              <a:rPr lang="en-US" b="1" kern="0" dirty="0">
                <a:solidFill>
                  <a:schemeClr val="bg1"/>
                </a:solidFill>
                <a:latin typeface="Arial"/>
              </a:rPr>
              <a:t>Press 2 for E-Way Bill</a:t>
            </a:r>
          </a:p>
        </p:txBody>
      </p:sp>
      <p:sp>
        <p:nvSpPr>
          <p:cNvPr id="8" name="Title 3"/>
          <p:cNvSpPr txBox="1">
            <a:spLocks/>
          </p:cNvSpPr>
          <p:nvPr/>
        </p:nvSpPr>
        <p:spPr bwMode="gray">
          <a:xfrm>
            <a:off x="0" y="764145"/>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Options on IVR</a:t>
            </a:r>
          </a:p>
        </p:txBody>
      </p:sp>
    </p:spTree>
    <p:extLst>
      <p:ext uri="{BB962C8B-B14F-4D97-AF65-F5344CB8AC3E}">
        <p14:creationId xmlns:p14="http://schemas.microsoft.com/office/powerpoint/2010/main" val="97482115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4766" y="1950579"/>
            <a:ext cx="7769134" cy="3785652"/>
          </a:xfrm>
          <a:prstGeom prst="rect">
            <a:avLst/>
          </a:prstGeom>
        </p:spPr>
        <p:txBody>
          <a:bodyPr wrap="square">
            <a:spAutoFit/>
          </a:bodyPr>
          <a:lstStyle/>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L0 – Voice Team</a:t>
            </a:r>
            <a:endParaRPr lang="en-US" sz="2000" b="1" dirty="0">
              <a:solidFill>
                <a:prstClr val="black"/>
              </a:solidFill>
              <a:ea typeface="Calibri" panose="020F0502020204030204" pitchFamily="34" charset="0"/>
              <a:cs typeface="Times New Roman" panose="02020603050405020304" pitchFamily="18" charset="0"/>
            </a:endParaRP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L1 – Ticketing Team</a:t>
            </a: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Outbound Team</a:t>
            </a: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Live chat support team </a:t>
            </a:r>
            <a:endParaRPr lang="en-US" sz="2000" b="1" dirty="0">
              <a:solidFill>
                <a:prstClr val="black"/>
              </a:solidFill>
              <a:ea typeface="Calibri" panose="020F0502020204030204" pitchFamily="34" charset="0"/>
              <a:cs typeface="Times New Roman" panose="02020603050405020304" pitchFamily="18" charset="0"/>
            </a:endParaRP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L2 – Ticketing Team ( Infosys )</a:t>
            </a:r>
            <a:endParaRPr lang="en-US" sz="2000" b="1" dirty="0">
              <a:solidFill>
                <a:prstClr val="black"/>
              </a:solidFill>
              <a:ea typeface="Calibri" panose="020F0502020204030204" pitchFamily="34" charset="0"/>
              <a:cs typeface="Times New Roman" panose="02020603050405020304" pitchFamily="18" charset="0"/>
            </a:endParaRP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L3 – Ticketing Team ( Infosys )</a:t>
            </a:r>
            <a:endParaRPr lang="en-US" sz="2000" b="1" dirty="0">
              <a:solidFill>
                <a:prstClr val="black"/>
              </a:solidFill>
              <a:ea typeface="Calibri" panose="020F0502020204030204" pitchFamily="34" charset="0"/>
              <a:cs typeface="Times New Roman" panose="02020603050405020304" pitchFamily="18" charset="0"/>
            </a:endParaRPr>
          </a:p>
          <a:p>
            <a:pPr marL="342900" indent="-342900" algn="just" fontAlgn="base">
              <a:lnSpc>
                <a:spcPct val="150000"/>
              </a:lnSpc>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E-way bill – NIC ( National Information Center)</a:t>
            </a:r>
            <a:endParaRPr lang="en-US" sz="2000" b="1" dirty="0">
              <a:solidFill>
                <a:prstClr val="black"/>
              </a:solidFill>
              <a:ea typeface="Calibri" panose="020F0502020204030204" pitchFamily="34" charset="0"/>
              <a:cs typeface="Times New Roman" panose="02020603050405020304" pitchFamily="18" charset="0"/>
            </a:endParaRPr>
          </a:p>
          <a:p>
            <a:pPr marL="342900" indent="-342900" algn="just" fontAlgn="base">
              <a:lnSpc>
                <a:spcPct val="150000"/>
              </a:lnSpc>
              <a:spcAft>
                <a:spcPts val="800"/>
              </a:spcAft>
              <a:buClr>
                <a:srgbClr val="1F4E79"/>
              </a:buClr>
              <a:buSzPts val="1400"/>
              <a:buFont typeface="Wingdings" panose="05000000000000000000" pitchFamily="2" charset="2"/>
              <a:buChar char=""/>
            </a:pPr>
            <a:r>
              <a:rPr lang="en-US" sz="2000" b="1" dirty="0">
                <a:solidFill>
                  <a:prstClr val="black"/>
                </a:solidFill>
                <a:ea typeface="Calibri" panose="020F0502020204030204" pitchFamily="34" charset="0"/>
                <a:cs typeface="Calibri" panose="020F0502020204030204" pitchFamily="34" charset="0"/>
              </a:rPr>
              <a:t>E-Invoice – NIC ( National Information Center)</a:t>
            </a:r>
            <a:endParaRPr lang="en-US" sz="2000" b="1" dirty="0">
              <a:solidFill>
                <a:prstClr val="black"/>
              </a:solidFill>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092179" y="1950579"/>
            <a:ext cx="4695825" cy="3419475"/>
          </a:xfrm>
          <a:prstGeom prst="rect">
            <a:avLst/>
          </a:prstGeom>
          <a:effectLst>
            <a:softEdge rad="685800"/>
          </a:effectLst>
          <a:scene3d>
            <a:camera prst="perspectiveHeroicExtremeLeftFacing"/>
            <a:lightRig rig="threePt" dir="t"/>
          </a:scene3d>
        </p:spPr>
      </p:pic>
      <p:sp>
        <p:nvSpPr>
          <p:cNvPr id="6" name="Title 3"/>
          <p:cNvSpPr txBox="1">
            <a:spLocks/>
          </p:cNvSpPr>
          <p:nvPr/>
        </p:nvSpPr>
        <p:spPr bwMode="gray">
          <a:xfrm>
            <a:off x="0" y="1017161"/>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defRPr/>
            </a:pPr>
            <a:r>
              <a:rPr lang="en-IN" dirty="0">
                <a:solidFill>
                  <a:schemeClr val="bg1"/>
                </a:solidFill>
              </a:rPr>
              <a:t>LOB ( Line of Business )</a:t>
            </a:r>
          </a:p>
        </p:txBody>
      </p:sp>
    </p:spTree>
    <p:extLst>
      <p:ext uri="{BB962C8B-B14F-4D97-AF65-F5344CB8AC3E}">
        <p14:creationId xmlns:p14="http://schemas.microsoft.com/office/powerpoint/2010/main" val="628734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Vision Plus - We Make It Happ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6" y="109697"/>
            <a:ext cx="1794029" cy="4089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115129" y="1709033"/>
            <a:ext cx="3961741" cy="4693352"/>
          </a:xfrm>
          <a:prstGeom prst="rect">
            <a:avLst/>
          </a:prstGeom>
          <a:effectLst>
            <a:softEdge rad="342900"/>
          </a:effectLst>
        </p:spPr>
      </p:pic>
      <p:sp>
        <p:nvSpPr>
          <p:cNvPr id="8" name="Title 3"/>
          <p:cNvSpPr txBox="1">
            <a:spLocks/>
          </p:cNvSpPr>
          <p:nvPr/>
        </p:nvSpPr>
        <p:spPr bwMode="gray">
          <a:xfrm>
            <a:off x="0" y="1017161"/>
            <a:ext cx="12192000" cy="492443"/>
          </a:xfrm>
          <a:prstGeom prst="rect">
            <a:avLst/>
          </a:prstGeom>
          <a:solidFill>
            <a:srgbClr val="002060"/>
          </a:solid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lvl="0" algn="ctr">
              <a:buClr>
                <a:srgbClr val="E31837"/>
              </a:buClr>
              <a:buSzPct val="120000"/>
              <a:defRPr/>
            </a:pPr>
            <a:r>
              <a:rPr lang="en-US" dirty="0">
                <a:solidFill>
                  <a:schemeClr val="bg1"/>
                </a:solidFill>
              </a:rPr>
              <a:t>Lets Move to the content </a:t>
            </a:r>
          </a:p>
        </p:txBody>
      </p:sp>
    </p:spTree>
    <p:extLst>
      <p:ext uri="{BB962C8B-B14F-4D97-AF65-F5344CB8AC3E}">
        <p14:creationId xmlns:p14="http://schemas.microsoft.com/office/powerpoint/2010/main" val="2263096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2482</Words>
  <Application>Microsoft Office PowerPoint</Application>
  <PresentationFormat>Widescreen</PresentationFormat>
  <Paragraphs>316</Paragraphs>
  <Slides>33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Light</vt:lpstr>
      <vt:lpstr>Gilroy-Regular</vt:lpstr>
      <vt:lpstr>system-ui</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Zero Tolerance Policy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24</cp:revision>
  <dcterms:created xsi:type="dcterms:W3CDTF">2024-07-16T07:02:01Z</dcterms:created>
  <dcterms:modified xsi:type="dcterms:W3CDTF">2025-08-21T12:51:37Z</dcterms:modified>
</cp:coreProperties>
</file>